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1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7" r:id="rId10"/>
    <p:sldId id="271" r:id="rId11"/>
    <p:sldId id="272" r:id="rId12"/>
    <p:sldId id="273" r:id="rId13"/>
    <p:sldId id="274" r:id="rId14"/>
    <p:sldId id="275" r:id="rId15"/>
    <p:sldId id="276" r:id="rId16"/>
    <p:sldId id="268" r:id="rId17"/>
    <p:sldId id="277" r:id="rId18"/>
    <p:sldId id="278" r:id="rId19"/>
    <p:sldId id="258" r:id="rId20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896"/>
    <a:srgbClr val="494945"/>
    <a:srgbClr val="F0E5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rednji slo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Brez sloga, mreža tabel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1" d="100"/>
          <a:sy n="81" d="100"/>
        </p:scale>
        <p:origin x="725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7" d="100"/>
          <a:sy n="97" d="100"/>
        </p:scale>
        <p:origin x="249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2B99D9-F74A-45B4-B866-D5370474408A}" type="datetimeFigureOut">
              <a:rPr lang="sl-SI" smtClean="0"/>
              <a:t>5. 12. 2019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BE965E-A97D-4D50-9C02-03A80DAF7AB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585388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8519-560E-489A-80E7-1E1320693600}" type="datetimeFigureOut">
              <a:rPr lang="sl-SI" smtClean="0"/>
              <a:t>5. 12. 2019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1AF03-A305-4048-89B0-5965C29F566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97836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8519-560E-489A-80E7-1E1320693600}" type="datetimeFigureOut">
              <a:rPr lang="sl-SI" smtClean="0"/>
              <a:t>5. 12. 2019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1AF03-A305-4048-89B0-5965C29F566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7272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8519-560E-489A-80E7-1E1320693600}" type="datetimeFigureOut">
              <a:rPr lang="sl-SI" smtClean="0"/>
              <a:t>5. 12. 2019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1AF03-A305-4048-89B0-5965C29F566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2285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pska str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Slika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238500" y="2095500"/>
            <a:ext cx="7012719" cy="4038598"/>
          </a:xfrm>
        </p:spPr>
        <p:txBody>
          <a:bodyPr lIns="0" tIns="0" rIns="0" bIns="0" anchor="t" anchorCtr="0">
            <a:normAutofit/>
          </a:bodyPr>
          <a:lstStyle>
            <a:lvl1pPr marL="0" indent="0" algn="just">
              <a:buNone/>
              <a:defRPr sz="1400" b="1">
                <a:solidFill>
                  <a:srgbClr val="254896"/>
                </a:solidFill>
              </a:defRPr>
            </a:lvl1pPr>
          </a:lstStyle>
          <a:p>
            <a:pPr lvl="0"/>
            <a:endParaRPr lang="sl-SI" dirty="0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8519-560E-489A-80E7-1E1320693600}" type="datetimeFigureOut">
              <a:rPr lang="sl-SI" smtClean="0"/>
              <a:t>5. 12. 2019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1AF03-A305-4048-89B0-5965C29F5668}" type="slidenum">
              <a:rPr lang="sl-SI" smtClean="0"/>
              <a:t>‹#›</a:t>
            </a:fld>
            <a:endParaRPr lang="sl-SI"/>
          </a:p>
        </p:txBody>
      </p:sp>
      <p:sp>
        <p:nvSpPr>
          <p:cNvPr id="9" name="Naslov 1"/>
          <p:cNvSpPr>
            <a:spLocks noGrp="1"/>
          </p:cNvSpPr>
          <p:nvPr>
            <p:ph type="title"/>
          </p:nvPr>
        </p:nvSpPr>
        <p:spPr>
          <a:xfrm>
            <a:off x="3238500" y="965372"/>
            <a:ext cx="7012719" cy="818977"/>
          </a:xfrm>
        </p:spPr>
        <p:txBody>
          <a:bodyPr lIns="0" tIns="0" rIns="0" bIns="0" anchor="t" anchorCtr="0">
            <a:noAutofit/>
          </a:bodyPr>
          <a:lstStyle>
            <a:lvl1pPr>
              <a:defRPr sz="2000" b="1">
                <a:solidFill>
                  <a:srgbClr val="254896"/>
                </a:solidFill>
                <a:latin typeface="+mn-lt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pic>
        <p:nvPicPr>
          <p:cNvPr id="7" name="Slika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165" y="253223"/>
            <a:ext cx="699300" cy="437400"/>
          </a:xfrm>
          <a:prstGeom prst="rect">
            <a:avLst/>
          </a:prstGeom>
        </p:spPr>
      </p:pic>
      <p:pic>
        <p:nvPicPr>
          <p:cNvPr id="12" name="Slika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1219" y="251538"/>
            <a:ext cx="1408313" cy="447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5841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adnja str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8519-560E-489A-80E7-1E1320693600}" type="datetimeFigureOut">
              <a:rPr lang="sl-SI" smtClean="0"/>
              <a:t>5. 12. 2019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1AF03-A305-4048-89B0-5965C29F566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25899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 in 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8519-560E-489A-80E7-1E1320693600}" type="datetimeFigureOut">
              <a:rPr lang="sl-SI" smtClean="0"/>
              <a:t>5. 12. 2019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1AF03-A305-4048-89B0-5965C29F5668}" type="slidenum">
              <a:rPr lang="sl-SI" smtClean="0"/>
              <a:t>‹#›</a:t>
            </a:fld>
            <a:endParaRPr lang="sl-SI"/>
          </a:p>
        </p:txBody>
      </p:sp>
      <p:sp>
        <p:nvSpPr>
          <p:cNvPr id="10" name="Naslov 1"/>
          <p:cNvSpPr>
            <a:spLocks noGrp="1"/>
          </p:cNvSpPr>
          <p:nvPr>
            <p:ph type="title" hasCustomPrompt="1"/>
          </p:nvPr>
        </p:nvSpPr>
        <p:spPr>
          <a:xfrm>
            <a:off x="1824728" y="622512"/>
            <a:ext cx="8551172" cy="447711"/>
          </a:xfrm>
        </p:spPr>
        <p:txBody>
          <a:bodyPr lIns="0" tIns="0" rIns="0" bIns="0">
            <a:normAutofit/>
          </a:bodyPr>
          <a:lstStyle>
            <a:lvl1pPr>
              <a:defRPr sz="1400" b="1">
                <a:solidFill>
                  <a:srgbClr val="494945"/>
                </a:solidFill>
                <a:latin typeface="+mn-lt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12" name="Označba mesta vsebine 2"/>
          <p:cNvSpPr>
            <a:spLocks noGrp="1"/>
          </p:cNvSpPr>
          <p:nvPr>
            <p:ph idx="1"/>
          </p:nvPr>
        </p:nvSpPr>
        <p:spPr>
          <a:xfrm>
            <a:off x="1824728" y="1416433"/>
            <a:ext cx="4083091" cy="4717666"/>
          </a:xfrm>
        </p:spPr>
        <p:txBody>
          <a:bodyPr lIns="0" tIns="0" rIns="0" bIns="0">
            <a:normAutofit/>
          </a:bodyPr>
          <a:lstStyle>
            <a:lvl1pPr marL="0" indent="0" algn="just">
              <a:buNone/>
              <a:defRPr sz="1100" b="0">
                <a:solidFill>
                  <a:srgbClr val="494945"/>
                </a:solidFill>
              </a:defRPr>
            </a:lvl1pPr>
          </a:lstStyle>
          <a:p>
            <a:pPr lvl="0"/>
            <a:endParaRPr lang="sl-SI" dirty="0"/>
          </a:p>
        </p:txBody>
      </p:sp>
      <p:sp>
        <p:nvSpPr>
          <p:cNvPr id="13" name="Označba mesta vsebine 2"/>
          <p:cNvSpPr>
            <a:spLocks noGrp="1"/>
          </p:cNvSpPr>
          <p:nvPr>
            <p:ph idx="13"/>
          </p:nvPr>
        </p:nvSpPr>
        <p:spPr>
          <a:xfrm>
            <a:off x="6292809" y="1416433"/>
            <a:ext cx="4083091" cy="4717666"/>
          </a:xfrm>
        </p:spPr>
        <p:txBody>
          <a:bodyPr lIns="0" tIns="0" rIns="0" bIns="0">
            <a:normAutofit/>
          </a:bodyPr>
          <a:lstStyle>
            <a:lvl1pPr marL="0" indent="0" algn="just">
              <a:buNone/>
              <a:defRPr sz="1100" b="0">
                <a:solidFill>
                  <a:srgbClr val="494945"/>
                </a:solidFill>
              </a:defRPr>
            </a:lvl1pPr>
          </a:lstStyle>
          <a:p>
            <a:pPr lvl="0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17086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8519-560E-489A-80E7-1E1320693600}" type="datetimeFigureOut">
              <a:rPr lang="sl-SI" smtClean="0"/>
              <a:t>5. 12. 2019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1AF03-A305-4048-89B0-5965C29F566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87297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8519-560E-489A-80E7-1E1320693600}" type="datetimeFigureOut">
              <a:rPr lang="sl-SI" smtClean="0"/>
              <a:t>5. 12. 2019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1AF03-A305-4048-89B0-5965C29F566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48417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8519-560E-489A-80E7-1E1320693600}" type="datetimeFigureOut">
              <a:rPr lang="sl-SI" smtClean="0"/>
              <a:t>5. 12. 2019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1AF03-A305-4048-89B0-5965C29F566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10740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dirty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8519-560E-489A-80E7-1E1320693600}" type="datetimeFigureOut">
              <a:rPr lang="sl-SI" smtClean="0"/>
              <a:t>5. 12. 2019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1AF03-A305-4048-89B0-5965C29F566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66628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Uredite slog naslova matrice</a:t>
            </a:r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8519-560E-489A-80E7-1E1320693600}" type="datetimeFigureOut">
              <a:rPr lang="sl-SI" smtClean="0"/>
              <a:t>5. 12. 2019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1AF03-A305-4048-89B0-5965C29F566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7133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A8519-560E-489A-80E7-1E1320693600}" type="datetimeFigureOut">
              <a:rPr lang="sl-SI" smtClean="0"/>
              <a:t>5. 12. 2019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1AF03-A305-4048-89B0-5965C29F566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61117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4">
            <a:extLst>
              <a:ext uri="{FF2B5EF4-FFF2-40B4-BE49-F238E27FC236}">
                <a16:creationId xmlns:a16="http://schemas.microsoft.com/office/drawing/2014/main" id="{F321E5E8-0BC6-4059-84EB-21576263BEF7}"/>
              </a:ext>
            </a:extLst>
          </p:cNvPr>
          <p:cNvSpPr txBox="1">
            <a:spLocks noChangeArrowheads="1"/>
          </p:cNvSpPr>
          <p:nvPr/>
        </p:nvSpPr>
        <p:spPr>
          <a:xfrm>
            <a:off x="3112416" y="4762778"/>
            <a:ext cx="4513869" cy="79903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altLang="sl-SI" sz="1800" b="1" dirty="0">
                <a:solidFill>
                  <a:schemeClr val="bg1"/>
                </a:solidFill>
              </a:rPr>
              <a:t>Boris Kramžar, dr.med.,</a:t>
            </a:r>
            <a:endParaRPr lang="sl-SI" altLang="sl-SI" sz="18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sv-SE" altLang="sl-SI" sz="1800" dirty="0">
                <a:solidFill>
                  <a:schemeClr val="bg1"/>
                </a:solidFill>
              </a:rPr>
              <a:t>specialist medicine dela, prometa in šport</a:t>
            </a:r>
            <a:r>
              <a:rPr lang="sl-SI" altLang="sl-SI" sz="1800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3" name="Subtitle 4">
            <a:extLst>
              <a:ext uri="{FF2B5EF4-FFF2-40B4-BE49-F238E27FC236}">
                <a16:creationId xmlns:a16="http://schemas.microsoft.com/office/drawing/2014/main" id="{8B502F52-9224-45D8-AE31-724516E07F06}"/>
              </a:ext>
            </a:extLst>
          </p:cNvPr>
          <p:cNvSpPr txBox="1">
            <a:spLocks noChangeArrowheads="1"/>
          </p:cNvSpPr>
          <p:nvPr/>
        </p:nvSpPr>
        <p:spPr>
          <a:xfrm>
            <a:off x="3170547" y="5766733"/>
            <a:ext cx="3004010" cy="53979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sl-SI" altLang="sl-SI" sz="1800" b="1" dirty="0">
                <a:solidFill>
                  <a:schemeClr val="bg1"/>
                </a:solidFill>
              </a:rPr>
              <a:t>Celje, 5. december 2019</a:t>
            </a:r>
            <a:endParaRPr lang="sv-SE" altLang="sl-SI" sz="1800" b="1" dirty="0">
              <a:solidFill>
                <a:schemeClr val="bg1"/>
              </a:solidFill>
            </a:endParaRPr>
          </a:p>
          <a:p>
            <a:endParaRPr lang="sl-SI" altLang="sl-SI" sz="1800" b="1" dirty="0">
              <a:solidFill>
                <a:schemeClr val="bg1"/>
              </a:solidFill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2EF5E39-1186-4EEA-AA5E-FA26BD583BF5}"/>
              </a:ext>
            </a:extLst>
          </p:cNvPr>
          <p:cNvSpPr txBox="1">
            <a:spLocks noChangeArrowheads="1"/>
          </p:cNvSpPr>
          <p:nvPr/>
        </p:nvSpPr>
        <p:spPr>
          <a:xfrm>
            <a:off x="6271967" y="2478726"/>
            <a:ext cx="2708635" cy="79903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sl-SI" altLang="sl-SI" sz="2400" b="1" dirty="0">
                <a:solidFill>
                  <a:schemeClr val="bg1"/>
                </a:solidFill>
              </a:rPr>
              <a:t>ZAPOSLITVENA REHABILITACIJA</a:t>
            </a:r>
          </a:p>
        </p:txBody>
      </p:sp>
    </p:spTree>
    <p:extLst>
      <p:ext uri="{BB962C8B-B14F-4D97-AF65-F5344CB8AC3E}">
        <p14:creationId xmlns:p14="http://schemas.microsoft.com/office/powerpoint/2010/main" val="531065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vsebine 1"/>
          <p:cNvSpPr>
            <a:spLocks noGrp="1"/>
          </p:cNvSpPr>
          <p:nvPr>
            <p:ph idx="1"/>
          </p:nvPr>
        </p:nvSpPr>
        <p:spPr>
          <a:xfrm>
            <a:off x="1928174" y="1970207"/>
            <a:ext cx="9497113" cy="2601796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it-IT" sz="2400" dirty="0" err="1">
                <a:solidFill>
                  <a:schemeClr val="tx1"/>
                </a:solidFill>
              </a:rPr>
              <a:t>Ustrezno</a:t>
            </a:r>
            <a:r>
              <a:rPr lang="it-IT" sz="2400" dirty="0">
                <a:solidFill>
                  <a:schemeClr val="tx1"/>
                </a:solidFill>
              </a:rPr>
              <a:t>/</a:t>
            </a:r>
            <a:r>
              <a:rPr lang="it-IT" sz="2400" dirty="0" err="1">
                <a:solidFill>
                  <a:schemeClr val="tx1"/>
                </a:solidFill>
              </a:rPr>
              <a:t>primerno</a:t>
            </a:r>
            <a:r>
              <a:rPr lang="it-IT" sz="2400" dirty="0">
                <a:solidFill>
                  <a:schemeClr val="tx1"/>
                </a:solidFill>
              </a:rPr>
              <a:t> </a:t>
            </a:r>
            <a:r>
              <a:rPr lang="it-IT" sz="2400" dirty="0" err="1">
                <a:solidFill>
                  <a:schemeClr val="tx1"/>
                </a:solidFill>
              </a:rPr>
              <a:t>delovno</a:t>
            </a:r>
            <a:r>
              <a:rPr lang="it-IT" sz="2400" dirty="0">
                <a:solidFill>
                  <a:schemeClr val="tx1"/>
                </a:solidFill>
              </a:rPr>
              <a:t> mesto (</a:t>
            </a:r>
            <a:r>
              <a:rPr lang="it-IT" sz="2400" dirty="0" err="1">
                <a:solidFill>
                  <a:schemeClr val="tx1"/>
                </a:solidFill>
              </a:rPr>
              <a:t>zmožnost</a:t>
            </a:r>
            <a:r>
              <a:rPr lang="it-IT" sz="2400" dirty="0">
                <a:solidFill>
                  <a:schemeClr val="tx1"/>
                </a:solidFill>
              </a:rPr>
              <a:t> za </a:t>
            </a:r>
            <a:r>
              <a:rPr lang="it-IT" sz="2400" dirty="0" err="1">
                <a:solidFill>
                  <a:schemeClr val="tx1"/>
                </a:solidFill>
              </a:rPr>
              <a:t>delo</a:t>
            </a:r>
            <a:r>
              <a:rPr lang="it-IT" sz="2400" dirty="0">
                <a:solidFill>
                  <a:schemeClr val="tx1"/>
                </a:solidFill>
              </a:rPr>
              <a:t>) in </a:t>
            </a:r>
            <a:r>
              <a:rPr lang="it-IT" sz="2400" dirty="0" err="1">
                <a:solidFill>
                  <a:schemeClr val="tx1"/>
                </a:solidFill>
              </a:rPr>
              <a:t>potrebne</a:t>
            </a:r>
            <a:r>
              <a:rPr lang="it-IT" sz="2400" dirty="0">
                <a:solidFill>
                  <a:schemeClr val="tx1"/>
                </a:solidFill>
              </a:rPr>
              <a:t> </a:t>
            </a:r>
            <a:r>
              <a:rPr lang="it-IT" sz="2400" dirty="0" err="1">
                <a:solidFill>
                  <a:schemeClr val="tx1"/>
                </a:solidFill>
              </a:rPr>
              <a:t>prilagoditve</a:t>
            </a:r>
            <a:r>
              <a:rPr lang="it-IT" sz="2400" dirty="0">
                <a:solidFill>
                  <a:schemeClr val="tx1"/>
                </a:solidFill>
              </a:rPr>
              <a:t>:</a:t>
            </a:r>
          </a:p>
          <a:p>
            <a:r>
              <a:rPr lang="it-IT" sz="2400" b="0" dirty="0">
                <a:solidFill>
                  <a:schemeClr val="tx1"/>
                </a:solidFill>
              </a:rPr>
              <a:t>______________________________________________________________</a:t>
            </a:r>
          </a:p>
          <a:p>
            <a:r>
              <a:rPr lang="it-IT" sz="2400" b="0" dirty="0">
                <a:solidFill>
                  <a:schemeClr val="tx1"/>
                </a:solidFill>
              </a:rPr>
              <a:t>____________________________________________________________________________________________________________________________</a:t>
            </a:r>
          </a:p>
          <a:p>
            <a:endParaRPr lang="sl-SI" sz="2400" b="0" dirty="0">
              <a:solidFill>
                <a:schemeClr val="tx1"/>
              </a:solidFill>
            </a:endParaRP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2380661" y="927666"/>
            <a:ext cx="7870558" cy="818977"/>
          </a:xfrm>
        </p:spPr>
        <p:txBody>
          <a:bodyPr/>
          <a:lstStyle/>
          <a:p>
            <a:pPr algn="ctr"/>
            <a:r>
              <a:rPr lang="sl-SI" sz="2800" dirty="0">
                <a:solidFill>
                  <a:schemeClr val="tx1"/>
                </a:solidFill>
              </a:rPr>
              <a:t>ZDRAVSTVENO ZAPOSLITVENO SVETOVANJE</a:t>
            </a:r>
          </a:p>
        </p:txBody>
      </p:sp>
    </p:spTree>
    <p:extLst>
      <p:ext uri="{BB962C8B-B14F-4D97-AF65-F5344CB8AC3E}">
        <p14:creationId xmlns:p14="http://schemas.microsoft.com/office/powerpoint/2010/main" val="2920368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vsebine 1"/>
          <p:cNvSpPr>
            <a:spLocks noGrp="1"/>
          </p:cNvSpPr>
          <p:nvPr>
            <p:ph idx="1"/>
          </p:nvPr>
        </p:nvSpPr>
        <p:spPr>
          <a:xfrm>
            <a:off x="1928174" y="1555425"/>
            <a:ext cx="9497113" cy="4468304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sl-SI" sz="2400" dirty="0">
                <a:solidFill>
                  <a:schemeClr val="tx1"/>
                </a:solidFill>
              </a:rPr>
              <a:t>Predlogi novih, dodatnih (vsaj treh) zaposlitvenih ciljev (npr. vrtnar, natakar...):</a:t>
            </a:r>
          </a:p>
          <a:p>
            <a:r>
              <a:rPr lang="it-IT" sz="2400" b="0" dirty="0">
                <a:solidFill>
                  <a:schemeClr val="tx1"/>
                </a:solidFill>
              </a:rPr>
              <a:t>______________________________________________________________</a:t>
            </a:r>
          </a:p>
          <a:p>
            <a:r>
              <a:rPr lang="it-IT" sz="3200" b="0" dirty="0">
                <a:solidFill>
                  <a:schemeClr val="tx1"/>
                </a:solidFill>
              </a:rPr>
              <a:t>____________________________________________________________________________________________</a:t>
            </a:r>
            <a:endParaRPr lang="sl-SI" sz="2400" dirty="0">
              <a:solidFill>
                <a:schemeClr val="tx1"/>
              </a:solidFill>
            </a:endParaRP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2380661" y="380911"/>
            <a:ext cx="7870558" cy="818977"/>
          </a:xfrm>
        </p:spPr>
        <p:txBody>
          <a:bodyPr/>
          <a:lstStyle/>
          <a:p>
            <a:pPr algn="ctr"/>
            <a:r>
              <a:rPr lang="sl-SI" sz="2800" dirty="0">
                <a:solidFill>
                  <a:schemeClr val="tx1"/>
                </a:solidFill>
              </a:rPr>
              <a:t>ZDRAVSTVENO ZAPOSLITVENO SVETOVANJE</a:t>
            </a:r>
          </a:p>
        </p:txBody>
      </p:sp>
    </p:spTree>
    <p:extLst>
      <p:ext uri="{BB962C8B-B14F-4D97-AF65-F5344CB8AC3E}">
        <p14:creationId xmlns:p14="http://schemas.microsoft.com/office/powerpoint/2010/main" val="2215731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vsebine 1"/>
          <p:cNvSpPr>
            <a:spLocks noGrp="1"/>
          </p:cNvSpPr>
          <p:nvPr>
            <p:ph idx="1"/>
          </p:nvPr>
        </p:nvSpPr>
        <p:spPr>
          <a:xfrm>
            <a:off x="1928174" y="2432119"/>
            <a:ext cx="9497113" cy="232841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 startAt="4"/>
            </a:pPr>
            <a:r>
              <a:rPr lang="sl-SI" sz="2400" dirty="0">
                <a:solidFill>
                  <a:schemeClr val="tx1"/>
                </a:solidFill>
              </a:rPr>
              <a:t>Ocena vpliva zdravstvenih težav na zaposlitvene možnosti osebe (ustrezno izberite):</a:t>
            </a:r>
          </a:p>
          <a:p>
            <a:pPr marL="1028700" lvl="1" indent="-342900"/>
            <a:r>
              <a:rPr lang="sl-SI" b="0" dirty="0">
                <a:solidFill>
                  <a:schemeClr val="tx1"/>
                </a:solidFill>
              </a:rPr>
              <a:t>ne vplivajo</a:t>
            </a:r>
          </a:p>
          <a:p>
            <a:pPr marL="1028700" lvl="1" indent="-342900"/>
            <a:r>
              <a:rPr lang="sl-SI" b="0" dirty="0">
                <a:solidFill>
                  <a:schemeClr val="tx1"/>
                </a:solidFill>
              </a:rPr>
              <a:t>vplivajo v manjšem obsegu</a:t>
            </a:r>
          </a:p>
          <a:p>
            <a:pPr marL="1028700" lvl="1" indent="-342900"/>
            <a:r>
              <a:rPr lang="sl-SI" b="0" dirty="0">
                <a:solidFill>
                  <a:schemeClr val="tx1"/>
                </a:solidFill>
              </a:rPr>
              <a:t>pomembno vplivajo</a:t>
            </a: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2380661" y="1201045"/>
            <a:ext cx="7870558" cy="818977"/>
          </a:xfrm>
        </p:spPr>
        <p:txBody>
          <a:bodyPr/>
          <a:lstStyle/>
          <a:p>
            <a:pPr algn="ctr"/>
            <a:r>
              <a:rPr lang="sl-SI" sz="2800" dirty="0">
                <a:solidFill>
                  <a:schemeClr val="tx1"/>
                </a:solidFill>
              </a:rPr>
              <a:t>ZDRAVSTVENO ZAPOSLITVENO SVETOVANJE</a:t>
            </a:r>
          </a:p>
        </p:txBody>
      </p:sp>
    </p:spTree>
    <p:extLst>
      <p:ext uri="{BB962C8B-B14F-4D97-AF65-F5344CB8AC3E}">
        <p14:creationId xmlns:p14="http://schemas.microsoft.com/office/powerpoint/2010/main" val="3704268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vsebine 1"/>
          <p:cNvSpPr>
            <a:spLocks noGrp="1"/>
          </p:cNvSpPr>
          <p:nvPr>
            <p:ph idx="1"/>
          </p:nvPr>
        </p:nvSpPr>
        <p:spPr>
          <a:xfrm>
            <a:off x="1928174" y="2667788"/>
            <a:ext cx="9497113" cy="2856319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 startAt="5"/>
            </a:pPr>
            <a:r>
              <a:rPr lang="sl-SI" sz="2400" dirty="0">
                <a:solidFill>
                  <a:schemeClr val="tx1"/>
                </a:solidFill>
              </a:rPr>
              <a:t>Zdravstvene omejitve pri zaposlovanju - zaposlitvene ovire (kot so določene zahteve na delovnem mestu </a:t>
            </a:r>
            <a:r>
              <a:rPr lang="sl-SI" sz="2400" dirty="0" err="1">
                <a:solidFill>
                  <a:schemeClr val="tx1"/>
                </a:solidFill>
              </a:rPr>
              <a:t>oz</a:t>
            </a:r>
            <a:r>
              <a:rPr lang="sl-SI" sz="2400" dirty="0">
                <a:solidFill>
                  <a:schemeClr val="tx1"/>
                </a:solidFill>
              </a:rPr>
              <a:t> v delovnem procesu, ki jih oseba ne more opravljati):</a:t>
            </a:r>
          </a:p>
          <a:p>
            <a:r>
              <a:rPr lang="it-IT" sz="2400" b="0" dirty="0">
                <a:solidFill>
                  <a:schemeClr val="tx1"/>
                </a:solidFill>
              </a:rPr>
              <a:t>______________________________________________________________</a:t>
            </a:r>
          </a:p>
          <a:p>
            <a:r>
              <a:rPr lang="it-IT" sz="3200" b="0" dirty="0">
                <a:solidFill>
                  <a:schemeClr val="tx1"/>
                </a:solidFill>
              </a:rPr>
              <a:t>____________________________________________________________________________________________</a:t>
            </a:r>
            <a:endParaRPr lang="sl-SI" sz="2400" dirty="0">
              <a:solidFill>
                <a:schemeClr val="tx1"/>
              </a:solidFill>
            </a:endParaRP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2380661" y="1257605"/>
            <a:ext cx="7870558" cy="818977"/>
          </a:xfrm>
        </p:spPr>
        <p:txBody>
          <a:bodyPr/>
          <a:lstStyle/>
          <a:p>
            <a:pPr algn="ctr"/>
            <a:r>
              <a:rPr lang="sl-SI" sz="2800" dirty="0">
                <a:solidFill>
                  <a:schemeClr val="tx1"/>
                </a:solidFill>
              </a:rPr>
              <a:t>ZDRAVSTVENO ZAPOSLITVENO SVETOVANJE</a:t>
            </a:r>
          </a:p>
        </p:txBody>
      </p:sp>
    </p:spTree>
    <p:extLst>
      <p:ext uri="{BB962C8B-B14F-4D97-AF65-F5344CB8AC3E}">
        <p14:creationId xmlns:p14="http://schemas.microsoft.com/office/powerpoint/2010/main" val="139877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vsebine 1"/>
          <p:cNvSpPr>
            <a:spLocks noGrp="1"/>
          </p:cNvSpPr>
          <p:nvPr>
            <p:ph idx="1"/>
          </p:nvPr>
        </p:nvSpPr>
        <p:spPr>
          <a:xfrm>
            <a:off x="1928174" y="1791094"/>
            <a:ext cx="9497113" cy="4732254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 startAt="6"/>
            </a:pPr>
            <a:r>
              <a:rPr lang="sl-SI" sz="2400" dirty="0">
                <a:solidFill>
                  <a:schemeClr val="tx1"/>
                </a:solidFill>
              </a:rPr>
              <a:t>Predlogi (ustrezno izberite):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b="0" dirty="0">
                <a:solidFill>
                  <a:schemeClr val="tx1"/>
                </a:solidFill>
              </a:rPr>
              <a:t>Oseba </a:t>
            </a:r>
            <a:r>
              <a:rPr lang="sl-SI" sz="2400" dirty="0">
                <a:solidFill>
                  <a:schemeClr val="tx1"/>
                </a:solidFill>
              </a:rPr>
              <a:t>JE / NI </a:t>
            </a:r>
            <a:r>
              <a:rPr lang="sl-SI" sz="2400" b="0" dirty="0">
                <a:solidFill>
                  <a:schemeClr val="tx1"/>
                </a:solidFill>
              </a:rPr>
              <a:t>zdravstveno zmožna za vključitev v predvidene storitve vseživljenjske karierne orientacije oz. ukrepe aktivne politike zaposlovanja do_______________ (trajanje vpišete samo v primeru nezmožnosti za vključitev)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b="0" dirty="0">
                <a:solidFill>
                  <a:schemeClr val="tx1"/>
                </a:solidFill>
              </a:rPr>
              <a:t>osebo </a:t>
            </a:r>
            <a:r>
              <a:rPr lang="sl-SI" sz="2400" dirty="0">
                <a:solidFill>
                  <a:schemeClr val="tx1"/>
                </a:solidFill>
              </a:rPr>
              <a:t>JE / NI </a:t>
            </a:r>
            <a:r>
              <a:rPr lang="sl-SI" sz="2400" b="0" dirty="0">
                <a:solidFill>
                  <a:schemeClr val="tx1"/>
                </a:solidFill>
              </a:rPr>
              <a:t>smiselno predstaviti pri rehabilitacijski komisiji ZRSZ (vloga za pridobitev statusa invalida/pravice do zaposlitvene rehabilitacije po ZZRZI)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b="0" dirty="0">
                <a:solidFill>
                  <a:schemeClr val="tx1"/>
                </a:solidFill>
              </a:rPr>
              <a:t>osebo </a:t>
            </a:r>
            <a:r>
              <a:rPr lang="sl-SI" sz="2400" dirty="0">
                <a:solidFill>
                  <a:schemeClr val="tx1"/>
                </a:solidFill>
              </a:rPr>
              <a:t>JE / NI </a:t>
            </a:r>
            <a:r>
              <a:rPr lang="sl-SI" sz="2400" b="0" dirty="0">
                <a:solidFill>
                  <a:schemeClr val="tx1"/>
                </a:solidFill>
              </a:rPr>
              <a:t>smiselno usmeriti na invalidsko komisijo pri ZPIZ-u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b="0" dirty="0">
                <a:solidFill>
                  <a:schemeClr val="tx1"/>
                </a:solidFill>
              </a:rPr>
              <a:t>osebo </a:t>
            </a:r>
            <a:r>
              <a:rPr lang="sl-SI" sz="2400" dirty="0">
                <a:solidFill>
                  <a:schemeClr val="tx1"/>
                </a:solidFill>
              </a:rPr>
              <a:t>JE / NI </a:t>
            </a:r>
            <a:r>
              <a:rPr lang="sl-SI" sz="2400" b="0" dirty="0">
                <a:solidFill>
                  <a:schemeClr val="tx1"/>
                </a:solidFill>
              </a:rPr>
              <a:t>smiselno predstaviti pri medinstitucionalni komisiji za ugotavljanje začasne nezaposljivosti</a:t>
            </a:r>
          </a:p>
          <a:p>
            <a:endParaRPr lang="sl-SI" sz="2400" b="0" dirty="0">
              <a:solidFill>
                <a:schemeClr val="tx1"/>
              </a:solidFill>
            </a:endParaRP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2399514" y="795692"/>
            <a:ext cx="7870558" cy="818977"/>
          </a:xfrm>
        </p:spPr>
        <p:txBody>
          <a:bodyPr/>
          <a:lstStyle/>
          <a:p>
            <a:pPr algn="ctr"/>
            <a:r>
              <a:rPr lang="sl-SI" sz="2800" dirty="0">
                <a:solidFill>
                  <a:schemeClr val="tx1"/>
                </a:solidFill>
              </a:rPr>
              <a:t>ZDRAVSTVENO ZAPOSLITVENO SVETOVANJE</a:t>
            </a:r>
          </a:p>
        </p:txBody>
      </p:sp>
    </p:spTree>
    <p:extLst>
      <p:ext uri="{BB962C8B-B14F-4D97-AF65-F5344CB8AC3E}">
        <p14:creationId xmlns:p14="http://schemas.microsoft.com/office/powerpoint/2010/main" val="2813505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vsebine 1"/>
          <p:cNvSpPr>
            <a:spLocks noGrp="1"/>
          </p:cNvSpPr>
          <p:nvPr>
            <p:ph idx="1"/>
          </p:nvPr>
        </p:nvSpPr>
        <p:spPr>
          <a:xfrm>
            <a:off x="1862187" y="1463840"/>
            <a:ext cx="9497113" cy="4760534"/>
          </a:xfrm>
        </p:spPr>
        <p:txBody>
          <a:bodyPr>
            <a:noAutofit/>
          </a:bodyPr>
          <a:lstStyle/>
          <a:p>
            <a:r>
              <a:rPr lang="sl-SI" sz="2400" dirty="0">
                <a:solidFill>
                  <a:schemeClr val="tx1"/>
                </a:solidFill>
              </a:rPr>
              <a:t>Opombe:</a:t>
            </a:r>
          </a:p>
          <a:p>
            <a:r>
              <a:rPr lang="sl-SI" sz="2400" b="0" dirty="0">
                <a:solidFill>
                  <a:schemeClr val="tx1"/>
                </a:solidFill>
              </a:rPr>
              <a:t>(npr. vrsta manjkajoče medicinske dokumentacije, potreba po natančnejši diagnostiki in zdravljenju, možnost težav z odvisnostjo, težav v duševnem zdravju in drugih težav; predlogi aktivnosti v primeru, ko na podlagi obstoječe medicinske dokumentacije priprava končnega mnenja ni možna -npr. izključitev osebe iz posredovanja v zaposlitev za določene obdobje, napotovanje samo na določena delovna mesta itd.; v primeru, ko oseba zaradi zdravstvenih razlogov ni zmožna za zaposlitev ali vključitev v določeno aktivnost, ocenite, do kdaj bo ta nezmožnost trajala):</a:t>
            </a:r>
          </a:p>
          <a:p>
            <a:r>
              <a:rPr lang="it-IT" sz="2400" b="0" dirty="0">
                <a:solidFill>
                  <a:schemeClr val="tx1"/>
                </a:solidFill>
              </a:rPr>
              <a:t>______________________________________________________________</a:t>
            </a:r>
          </a:p>
          <a:p>
            <a:r>
              <a:rPr lang="it-IT" sz="3200" b="0" dirty="0">
                <a:solidFill>
                  <a:schemeClr val="tx1"/>
                </a:solidFill>
              </a:rPr>
              <a:t>____________________________________________________________________________________________</a:t>
            </a:r>
            <a:endParaRPr lang="sl-SI" sz="2400" dirty="0">
              <a:solidFill>
                <a:schemeClr val="tx1"/>
              </a:solidFill>
            </a:endParaRP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2531490" y="644863"/>
            <a:ext cx="7870558" cy="818977"/>
          </a:xfrm>
        </p:spPr>
        <p:txBody>
          <a:bodyPr/>
          <a:lstStyle/>
          <a:p>
            <a:pPr algn="ctr"/>
            <a:r>
              <a:rPr lang="sl-SI" sz="2800" dirty="0">
                <a:solidFill>
                  <a:schemeClr val="tx1"/>
                </a:solidFill>
              </a:rPr>
              <a:t>ZDRAVSTVENO ZAPOSLITVENO SVETOVANJE</a:t>
            </a:r>
          </a:p>
        </p:txBody>
      </p:sp>
    </p:spTree>
    <p:extLst>
      <p:ext uri="{BB962C8B-B14F-4D97-AF65-F5344CB8AC3E}">
        <p14:creationId xmlns:p14="http://schemas.microsoft.com/office/powerpoint/2010/main" val="1856404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vsebine 1"/>
          <p:cNvSpPr>
            <a:spLocks noGrp="1"/>
          </p:cNvSpPr>
          <p:nvPr>
            <p:ph idx="1"/>
          </p:nvPr>
        </p:nvSpPr>
        <p:spPr>
          <a:xfrm>
            <a:off x="2088430" y="1016647"/>
            <a:ext cx="9063479" cy="5865803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sl-SI" sz="2000" b="0" dirty="0">
                <a:solidFill>
                  <a:schemeClr val="tx1"/>
                </a:solidFill>
              </a:rPr>
              <a:t>Zastavljeni zaposlitveni cilji NISO ustrezni glede na zdravstveno stanje (ustrezno izberite). V primeru neustreznosti zaposlitvenih ciljev, kaj je razlog temu? </a:t>
            </a:r>
            <a:r>
              <a:rPr lang="sl-SI" sz="2000" b="0" dirty="0">
                <a:solidFill>
                  <a:schemeClr val="accent1">
                    <a:lumMod val="75000"/>
                  </a:schemeClr>
                </a:solidFill>
              </a:rPr>
              <a:t>Zdravstvene težave</a:t>
            </a:r>
          </a:p>
          <a:p>
            <a:pPr marL="457200" indent="-457200">
              <a:buFont typeface="+mj-lt"/>
              <a:buAutoNum type="arabicPeriod"/>
            </a:pPr>
            <a:r>
              <a:rPr lang="sl-SI" sz="2000" b="0" dirty="0">
                <a:solidFill>
                  <a:schemeClr val="tx1"/>
                </a:solidFill>
              </a:rPr>
              <a:t>Ustrezno/primerno delovno mesto (zmožnost za delo) in potrebne prilagoditve: </a:t>
            </a:r>
            <a:r>
              <a:rPr lang="sl-SI" sz="2000" b="0" dirty="0">
                <a:solidFill>
                  <a:schemeClr val="accent1">
                    <a:lumMod val="75000"/>
                  </a:schemeClr>
                </a:solidFill>
              </a:rPr>
              <a:t>Delo v ugodnih </a:t>
            </a:r>
            <a:r>
              <a:rPr lang="sl-SI" sz="2000" b="0" dirty="0" err="1">
                <a:solidFill>
                  <a:schemeClr val="accent1">
                    <a:lumMod val="75000"/>
                  </a:schemeClr>
                </a:solidFill>
              </a:rPr>
              <a:t>mikroklimatskih</a:t>
            </a:r>
            <a:r>
              <a:rPr lang="sl-SI" sz="2000" b="0" dirty="0">
                <a:solidFill>
                  <a:schemeClr val="accent1">
                    <a:lumMod val="75000"/>
                  </a:schemeClr>
                </a:solidFill>
              </a:rPr>
              <a:t> razmerah, z razporeditvijo delovnih obveznosti na 20 ur tedensko brez potrebe po vsakodnevni prisotnosti.</a:t>
            </a:r>
          </a:p>
          <a:p>
            <a:pPr marL="457200" indent="-457200">
              <a:buFont typeface="+mj-lt"/>
              <a:buAutoNum type="arabicPeriod"/>
            </a:pPr>
            <a:r>
              <a:rPr lang="sl-SI" sz="2000" b="0" dirty="0">
                <a:solidFill>
                  <a:schemeClr val="tx1"/>
                </a:solidFill>
              </a:rPr>
              <a:t>Predlogi novih, dodatnih (vsaj treh) zaposlitvenih ciljev (npr. vrtnar, natakar...): </a:t>
            </a:r>
            <a:r>
              <a:rPr lang="sl-SI" sz="2000" b="0" dirty="0">
                <a:solidFill>
                  <a:schemeClr val="accent1">
                    <a:lumMod val="75000"/>
                  </a:schemeClr>
                </a:solidFill>
              </a:rPr>
              <a:t>Pomožna administrativna dela, telefonska prodaja, arhivska dela.</a:t>
            </a:r>
          </a:p>
          <a:p>
            <a:pPr marL="457200" indent="-457200">
              <a:buFont typeface="+mj-lt"/>
              <a:buAutoNum type="arabicPeriod"/>
            </a:pPr>
            <a:r>
              <a:rPr lang="sl-SI" sz="2000" b="0" dirty="0">
                <a:solidFill>
                  <a:schemeClr val="tx1"/>
                </a:solidFill>
              </a:rPr>
              <a:t>Ocena vpliva zdravstvenih težav na zaposlitvene možnosti osebe (ustrezno izberite): </a:t>
            </a:r>
            <a:r>
              <a:rPr lang="sl-SI" sz="2000" b="0" dirty="0">
                <a:solidFill>
                  <a:schemeClr val="accent1">
                    <a:lumMod val="75000"/>
                  </a:schemeClr>
                </a:solidFill>
              </a:rPr>
              <a:t>• pomembno vplivajo</a:t>
            </a:r>
          </a:p>
          <a:p>
            <a:pPr marL="457200" indent="-457200">
              <a:buFont typeface="+mj-lt"/>
              <a:buAutoNum type="arabicPeriod"/>
            </a:pPr>
            <a:r>
              <a:rPr lang="sl-SI" sz="2000" b="0" dirty="0">
                <a:solidFill>
                  <a:schemeClr val="tx1"/>
                </a:solidFill>
              </a:rPr>
              <a:t>Zdravstvene omejitve pri zaposlovanju - zaposlitvene ovire (kot so določene zahteve na delovnem mestu </a:t>
            </a:r>
            <a:r>
              <a:rPr lang="sl-SI" sz="2000" b="0" dirty="0" err="1">
                <a:solidFill>
                  <a:schemeClr val="tx1"/>
                </a:solidFill>
              </a:rPr>
              <a:t>oz</a:t>
            </a:r>
            <a:r>
              <a:rPr lang="sl-SI" sz="2000" b="0" dirty="0">
                <a:solidFill>
                  <a:schemeClr val="tx1"/>
                </a:solidFill>
              </a:rPr>
              <a:t> v delovnem procesu, ki jih oseba ne more opravljati): </a:t>
            </a:r>
            <a:r>
              <a:rPr lang="sl-SI" sz="2000" b="0" dirty="0">
                <a:solidFill>
                  <a:schemeClr val="accent1">
                    <a:lumMod val="75000"/>
                  </a:schemeClr>
                </a:solidFill>
              </a:rPr>
              <a:t>Vsakodnevna delovna obveznost, delo nad 20 ur tedensko, delo v neugodnih </a:t>
            </a:r>
            <a:r>
              <a:rPr lang="sl-SI" sz="2000" b="0" dirty="0" err="1">
                <a:solidFill>
                  <a:schemeClr val="accent1">
                    <a:lumMod val="75000"/>
                  </a:schemeClr>
                </a:solidFill>
              </a:rPr>
              <a:t>mikroklimatskih</a:t>
            </a:r>
            <a:r>
              <a:rPr lang="sl-SI" sz="2000" b="0" dirty="0">
                <a:solidFill>
                  <a:schemeClr val="accent1">
                    <a:lumMod val="75000"/>
                  </a:schemeClr>
                </a:solidFill>
              </a:rPr>
              <a:t> razmerah</a:t>
            </a:r>
            <a:r>
              <a:rPr lang="sl-SI" sz="2000" b="0" dirty="0">
                <a:solidFill>
                  <a:srgbClr val="C00000"/>
                </a:solidFill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sl-SI" sz="2000" b="0" dirty="0">
                <a:solidFill>
                  <a:schemeClr val="tx1"/>
                </a:solidFill>
              </a:rPr>
              <a:t>Predlogi (ustrezno izberite):</a:t>
            </a:r>
            <a:r>
              <a:rPr lang="sl-SI" sz="2000" b="0" dirty="0">
                <a:solidFill>
                  <a:srgbClr val="C00000"/>
                </a:solidFill>
              </a:rPr>
              <a:t> </a:t>
            </a:r>
            <a:r>
              <a:rPr lang="sl-SI" sz="2000" b="0" dirty="0">
                <a:solidFill>
                  <a:schemeClr val="accent1">
                    <a:lumMod val="75000"/>
                  </a:schemeClr>
                </a:solidFill>
              </a:rPr>
              <a:t>• osebo JE smiselno predstaviti pri rehabilitacijski komisiji ZRSZ (vloga za pridobitev statusa invalida/pravice do zaposlitvene rehabilitacije po ZZRZI)</a:t>
            </a:r>
          </a:p>
          <a:p>
            <a:r>
              <a:rPr lang="sl-SI" sz="2000" b="0" dirty="0">
                <a:solidFill>
                  <a:schemeClr val="tx1"/>
                </a:solidFill>
              </a:rPr>
              <a:t>7. Opombe: </a:t>
            </a:r>
            <a:r>
              <a:rPr lang="sl-SI" sz="2000" b="0" dirty="0">
                <a:solidFill>
                  <a:schemeClr val="accent1">
                    <a:lumMod val="75000"/>
                  </a:schemeClr>
                </a:solidFill>
              </a:rPr>
              <a:t>ni</a:t>
            </a:r>
          </a:p>
          <a:p>
            <a:endParaRPr lang="sl-SI" sz="2000" b="0" dirty="0">
              <a:solidFill>
                <a:schemeClr val="tx1"/>
              </a:solidFill>
            </a:endParaRP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1696825" y="201798"/>
            <a:ext cx="8554394" cy="703175"/>
          </a:xfrm>
        </p:spPr>
        <p:txBody>
          <a:bodyPr/>
          <a:lstStyle/>
          <a:p>
            <a:pPr algn="ctr"/>
            <a:r>
              <a:rPr lang="sl-SI" sz="2800" dirty="0">
                <a:solidFill>
                  <a:schemeClr val="tx1"/>
                </a:solidFill>
              </a:rPr>
              <a:t>ZDRAVSTVENO ZAPOSLITVENO SVETOVANJE</a:t>
            </a:r>
            <a:br>
              <a:rPr lang="sl-SI" sz="2800" dirty="0">
                <a:solidFill>
                  <a:schemeClr val="tx1"/>
                </a:solidFill>
              </a:rPr>
            </a:br>
            <a:r>
              <a:rPr lang="sl-SI" dirty="0">
                <a:solidFill>
                  <a:schemeClr val="tx1"/>
                </a:solidFill>
              </a:rPr>
              <a:t>Primer 1 izpolnjenega obrazca po opravljeni zdravstveno zaposlitveni obravnavi</a:t>
            </a:r>
            <a:endParaRPr lang="sl-SI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2265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vsebine 1"/>
          <p:cNvSpPr>
            <a:spLocks noGrp="1"/>
          </p:cNvSpPr>
          <p:nvPr>
            <p:ph idx="1"/>
          </p:nvPr>
        </p:nvSpPr>
        <p:spPr>
          <a:xfrm>
            <a:off x="2064471" y="884669"/>
            <a:ext cx="9247695" cy="5865803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sl-SI" sz="2000" b="0" dirty="0">
                <a:solidFill>
                  <a:schemeClr val="tx1"/>
                </a:solidFill>
              </a:rPr>
              <a:t>Zastavljeni zaposlitveni cilji NISO ustrezni glede na zdravstveno stanje (ustrezno izberite). V primeru neustreznosti zaposlitvenih ciljev, kaj je razlog temu? </a:t>
            </a:r>
            <a:r>
              <a:rPr lang="sl-SI" sz="2000" b="0" dirty="0">
                <a:solidFill>
                  <a:schemeClr val="accent1">
                    <a:lumMod val="75000"/>
                  </a:schemeClr>
                </a:solidFill>
              </a:rPr>
              <a:t>Ustrezni zaposlitveni cilji: vzgojitelj v dijaškem domu brez nočnega dela, drugi strokovnjaki za izobraževanje, strokovnjaki za socialno delo in svetovanje, svetovalec za prodajo, projektni tajnik, informator, knjižnični uradnik.</a:t>
            </a:r>
          </a:p>
          <a:p>
            <a:pPr marL="457200" indent="-457200">
              <a:buFont typeface="+mj-lt"/>
              <a:buAutoNum type="arabicPeriod"/>
            </a:pPr>
            <a:r>
              <a:rPr lang="sl-SI" sz="2000" b="0" dirty="0">
                <a:solidFill>
                  <a:schemeClr val="tx1"/>
                </a:solidFill>
              </a:rPr>
              <a:t>Ustrezno/primerno delovno mesto (zmožnost za delo) in potrebne prilagoditve: </a:t>
            </a:r>
            <a:r>
              <a:rPr lang="sl-SI" sz="2000" b="0" dirty="0">
                <a:solidFill>
                  <a:schemeClr val="accent1">
                    <a:lumMod val="75000"/>
                  </a:schemeClr>
                </a:solidFill>
              </a:rPr>
              <a:t>Psihično manj odgovorno in manj naporno delo, pri katerem sama določa ritem in tempo dela za doseganje polne delovne učinkovitosti, brez nočnega dela.</a:t>
            </a:r>
          </a:p>
          <a:p>
            <a:pPr marL="457200" indent="-457200">
              <a:buFont typeface="+mj-lt"/>
              <a:buAutoNum type="arabicPeriod"/>
            </a:pPr>
            <a:r>
              <a:rPr lang="sl-SI" sz="2000" b="0" dirty="0">
                <a:solidFill>
                  <a:schemeClr val="tx1"/>
                </a:solidFill>
              </a:rPr>
              <a:t>Predlogi novih, dodatnih (vsaj treh) zaposlitvenih ciljev (npr. vrtnar, natakar...): </a:t>
            </a:r>
            <a:r>
              <a:rPr lang="sl-SI" sz="2000" b="0" dirty="0">
                <a:solidFill>
                  <a:schemeClr val="accent1">
                    <a:lumMod val="75000"/>
                  </a:schemeClr>
                </a:solidFill>
              </a:rPr>
              <a:t>Pomožna administrativna dela, telefonska prodaja</a:t>
            </a:r>
            <a:r>
              <a:rPr lang="sl-SI" sz="2000" b="0" dirty="0">
                <a:solidFill>
                  <a:srgbClr val="C00000"/>
                </a:solidFill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sl-SI" sz="2000" b="0" dirty="0">
                <a:solidFill>
                  <a:schemeClr val="tx1"/>
                </a:solidFill>
              </a:rPr>
              <a:t>Ocena vpliva zdravstvenih težav na zaposlitvene možnosti osebe (ustrezno izberite):  </a:t>
            </a:r>
            <a:r>
              <a:rPr lang="sl-SI" sz="2000" b="0" dirty="0">
                <a:solidFill>
                  <a:schemeClr val="accent1">
                    <a:lumMod val="75000"/>
                  </a:schemeClr>
                </a:solidFill>
              </a:rPr>
              <a:t>• vplivajo v manjšem obsegu</a:t>
            </a:r>
          </a:p>
          <a:p>
            <a:pPr marL="457200" indent="-457200">
              <a:buFont typeface="+mj-lt"/>
              <a:buAutoNum type="arabicPeriod"/>
            </a:pPr>
            <a:r>
              <a:rPr lang="sl-SI" sz="2000" b="0" dirty="0">
                <a:solidFill>
                  <a:schemeClr val="tx1"/>
                </a:solidFill>
              </a:rPr>
              <a:t>Zdravstvene omejitve pri zaposlovanju - zaposlitvene ovire (kot so določene zahteve na delovnem mestu </a:t>
            </a:r>
            <a:r>
              <a:rPr lang="sl-SI" sz="2000" b="0" dirty="0" err="1">
                <a:solidFill>
                  <a:schemeClr val="tx1"/>
                </a:solidFill>
              </a:rPr>
              <a:t>oz</a:t>
            </a:r>
            <a:r>
              <a:rPr lang="sl-SI" sz="2000" b="0" dirty="0">
                <a:solidFill>
                  <a:schemeClr val="tx1"/>
                </a:solidFill>
              </a:rPr>
              <a:t> v delovnem procesu, ki jih oseba ne more opravljati): </a:t>
            </a:r>
            <a:r>
              <a:rPr lang="sl-SI" sz="2000" b="0" dirty="0">
                <a:solidFill>
                  <a:schemeClr val="accent1">
                    <a:lumMod val="75000"/>
                  </a:schemeClr>
                </a:solidFill>
              </a:rPr>
              <a:t>Psihično naporno in odgovorno delo, nočno delo, delo z vsiljenim ritmom in tempom dela.</a:t>
            </a:r>
          </a:p>
          <a:p>
            <a:pPr marL="457200" indent="-457200">
              <a:buFont typeface="+mj-lt"/>
              <a:buAutoNum type="arabicPeriod"/>
            </a:pPr>
            <a:r>
              <a:rPr lang="sl-SI" sz="2000" b="0" dirty="0">
                <a:solidFill>
                  <a:schemeClr val="tx1"/>
                </a:solidFill>
              </a:rPr>
              <a:t>Predlogi (ustrezno izberite):</a:t>
            </a:r>
          </a:p>
          <a:p>
            <a:r>
              <a:rPr lang="sl-SI" sz="2000" b="0" dirty="0">
                <a:solidFill>
                  <a:srgbClr val="C00000"/>
                </a:solidFill>
              </a:rPr>
              <a:t> </a:t>
            </a:r>
            <a:r>
              <a:rPr lang="sl-SI" sz="2000" b="0" dirty="0">
                <a:solidFill>
                  <a:schemeClr val="accent1">
                    <a:lumMod val="75000"/>
                  </a:schemeClr>
                </a:solidFill>
              </a:rPr>
              <a:t>• </a:t>
            </a:r>
            <a:r>
              <a:rPr lang="pl-PL" sz="2000" b="0" dirty="0">
                <a:solidFill>
                  <a:schemeClr val="accent1">
                    <a:lumMod val="75000"/>
                  </a:schemeClr>
                </a:solidFill>
              </a:rPr>
              <a:t>osebo JE smiselno usmeriti na invalidsko komisijo pri ZPIZ-u</a:t>
            </a:r>
          </a:p>
          <a:p>
            <a:r>
              <a:rPr lang="sl-SI" sz="2000" b="0" dirty="0">
                <a:solidFill>
                  <a:schemeClr val="tx1"/>
                </a:solidFill>
              </a:rPr>
              <a:t>Opombe: </a:t>
            </a:r>
            <a:r>
              <a:rPr lang="sl-SI" sz="2000" b="0" dirty="0">
                <a:solidFill>
                  <a:schemeClr val="accent1">
                    <a:lumMod val="75000"/>
                  </a:schemeClr>
                </a:solidFill>
              </a:rPr>
              <a:t>Pri osebi je potrebno čimprej sprožiti  postopek za predstavitev IK ZPIZ.</a:t>
            </a:r>
          </a:p>
          <a:p>
            <a:endParaRPr lang="sl-SI" sz="2000" b="0" dirty="0">
              <a:solidFill>
                <a:schemeClr val="tx1"/>
              </a:solidFill>
            </a:endParaRP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1696825" y="88674"/>
            <a:ext cx="8554394" cy="703175"/>
          </a:xfrm>
        </p:spPr>
        <p:txBody>
          <a:bodyPr/>
          <a:lstStyle/>
          <a:p>
            <a:pPr algn="ctr"/>
            <a:r>
              <a:rPr lang="sl-SI" sz="2800" dirty="0">
                <a:solidFill>
                  <a:schemeClr val="tx1"/>
                </a:solidFill>
              </a:rPr>
              <a:t>ZDRAVSTVENO ZAPOSLITVENO SVETOVANJE</a:t>
            </a:r>
            <a:br>
              <a:rPr lang="sl-SI" sz="2800" dirty="0">
                <a:solidFill>
                  <a:schemeClr val="tx1"/>
                </a:solidFill>
              </a:rPr>
            </a:br>
            <a:r>
              <a:rPr lang="sl-SI" dirty="0">
                <a:solidFill>
                  <a:schemeClr val="tx1"/>
                </a:solidFill>
              </a:rPr>
              <a:t>Primer 2 izpolnjenega obrazca po opravljeni zdravstveno zaposlitveni obravnavi</a:t>
            </a:r>
            <a:endParaRPr lang="sl-SI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635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vsebine 1"/>
          <p:cNvSpPr>
            <a:spLocks noGrp="1"/>
          </p:cNvSpPr>
          <p:nvPr>
            <p:ph idx="1"/>
          </p:nvPr>
        </p:nvSpPr>
        <p:spPr>
          <a:xfrm>
            <a:off x="1696825" y="1176907"/>
            <a:ext cx="10143241" cy="548784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sl-SI" sz="2000" b="0" dirty="0">
                <a:solidFill>
                  <a:schemeClr val="tx1"/>
                </a:solidFill>
              </a:rPr>
              <a:t>Zastavljeni zaposlitveni cilji NISO ustrezni glede na zdravstveno stanje (ustrezno izberite). V primeru neustreznosti zaposlitvenih ciljev, kaj je razlog temu? </a:t>
            </a:r>
            <a:r>
              <a:rPr lang="sl-SI" sz="2000" b="0" dirty="0">
                <a:solidFill>
                  <a:schemeClr val="accent1">
                    <a:lumMod val="75000"/>
                  </a:schemeClr>
                </a:solidFill>
              </a:rPr>
              <a:t>Zdravstvene težave.</a:t>
            </a:r>
          </a:p>
          <a:p>
            <a:pPr marL="457200" indent="-457200">
              <a:buFont typeface="+mj-lt"/>
              <a:buAutoNum type="arabicPeriod"/>
            </a:pPr>
            <a:r>
              <a:rPr lang="sl-SI" sz="2000" b="0" dirty="0">
                <a:solidFill>
                  <a:schemeClr val="tx1"/>
                </a:solidFill>
              </a:rPr>
              <a:t>Ustrezno/primerno delovno mesto (zmožnost za delo) in potrebne prilagoditve: </a:t>
            </a:r>
            <a:r>
              <a:rPr lang="sl-SI" sz="2000" b="0" dirty="0">
                <a:solidFill>
                  <a:schemeClr val="accent1">
                    <a:lumMod val="75000"/>
                  </a:schemeClr>
                </a:solidFill>
              </a:rPr>
              <a:t>Delo v okolju in s sredstvi za delo, kjer se v primeru nenadne motnje zavesti ne more poškodovati ali povzročiti škodo drugim, brez dela nad globino. </a:t>
            </a:r>
          </a:p>
          <a:p>
            <a:pPr marL="457200" indent="-457200">
              <a:buFont typeface="+mj-lt"/>
              <a:buAutoNum type="arabicPeriod"/>
            </a:pPr>
            <a:r>
              <a:rPr lang="sl-SI" sz="2000" b="0" dirty="0">
                <a:solidFill>
                  <a:schemeClr val="tx1"/>
                </a:solidFill>
              </a:rPr>
              <a:t>Predlogi novih, dodatnih (vsaj treh) zaposlitvenih ciljev (npr. vrtnar, natakar...): </a:t>
            </a:r>
            <a:r>
              <a:rPr lang="sl-SI" sz="2000" b="0" dirty="0">
                <a:solidFill>
                  <a:schemeClr val="accent1">
                    <a:lumMod val="75000"/>
                  </a:schemeClr>
                </a:solidFill>
              </a:rPr>
              <a:t>Pomožna administrativna dela, </a:t>
            </a:r>
            <a:r>
              <a:rPr lang="sl-SI" sz="2000" b="0" dirty="0" err="1">
                <a:solidFill>
                  <a:schemeClr val="accent1">
                    <a:lumMod val="75000"/>
                  </a:schemeClr>
                </a:solidFill>
              </a:rPr>
              <a:t>sestavljalec</a:t>
            </a:r>
            <a:r>
              <a:rPr lang="sl-SI" sz="2000" b="0" dirty="0">
                <a:solidFill>
                  <a:schemeClr val="accent1">
                    <a:lumMod val="75000"/>
                  </a:schemeClr>
                </a:solidFill>
              </a:rPr>
              <a:t> (ne ob tekočem traku), pomožni delavec v skladišču.</a:t>
            </a:r>
          </a:p>
          <a:p>
            <a:pPr marL="457200" indent="-457200">
              <a:buFont typeface="+mj-lt"/>
              <a:buAutoNum type="arabicPeriod"/>
            </a:pPr>
            <a:r>
              <a:rPr lang="sl-SI" sz="2000" b="0" dirty="0">
                <a:solidFill>
                  <a:schemeClr val="tx1"/>
                </a:solidFill>
              </a:rPr>
              <a:t>Ocena vpliva zdravstvenih težav na zaposlitvene možnosti osebe (ustrezno izberite):                  </a:t>
            </a:r>
            <a:r>
              <a:rPr lang="sl-SI" sz="2000" b="0" dirty="0">
                <a:solidFill>
                  <a:schemeClr val="accent1">
                    <a:lumMod val="75000"/>
                  </a:schemeClr>
                </a:solidFill>
              </a:rPr>
              <a:t>• pomembno vplivajo</a:t>
            </a:r>
          </a:p>
          <a:p>
            <a:pPr marL="457200" indent="-457200">
              <a:buFont typeface="+mj-lt"/>
              <a:buAutoNum type="arabicPeriod"/>
            </a:pPr>
            <a:r>
              <a:rPr lang="sl-SI" sz="2000" b="0" dirty="0">
                <a:solidFill>
                  <a:schemeClr val="tx1"/>
                </a:solidFill>
              </a:rPr>
              <a:t>Zdravstvene omejitve pri zaposlovanju - zaposlitvene ovire (kot so določene zahteve na delovnem mestu </a:t>
            </a:r>
            <a:r>
              <a:rPr lang="sl-SI" sz="2000" b="0" dirty="0" err="1">
                <a:solidFill>
                  <a:schemeClr val="tx1"/>
                </a:solidFill>
              </a:rPr>
              <a:t>oz</a:t>
            </a:r>
            <a:r>
              <a:rPr lang="sl-SI" sz="2000" b="0" dirty="0">
                <a:solidFill>
                  <a:schemeClr val="tx1"/>
                </a:solidFill>
              </a:rPr>
              <a:t> v delovnem procesu, ki jih oseba ne more opravljati): </a:t>
            </a:r>
            <a:r>
              <a:rPr lang="sl-SI" sz="2000" b="0" dirty="0">
                <a:solidFill>
                  <a:schemeClr val="accent1">
                    <a:lumMod val="75000"/>
                  </a:schemeClr>
                </a:solidFill>
              </a:rPr>
              <a:t>Delo na višini in nad globino, delo v okolju in s sredstvi za delo, kjer bi se v primeru nenadne motnje zavesti lahko poškodoval ali povzročil škodo drugim. </a:t>
            </a:r>
          </a:p>
          <a:p>
            <a:pPr marL="457200" indent="-457200">
              <a:buFont typeface="+mj-lt"/>
              <a:buAutoNum type="arabicPeriod"/>
            </a:pPr>
            <a:r>
              <a:rPr lang="sl-SI" sz="2000" b="0" dirty="0">
                <a:solidFill>
                  <a:schemeClr val="tx1"/>
                </a:solidFill>
              </a:rPr>
              <a:t>Predlogi (ustrezno izberite):</a:t>
            </a:r>
            <a:r>
              <a:rPr lang="sl-SI" sz="2000" b="0" dirty="0">
                <a:solidFill>
                  <a:srgbClr val="C00000"/>
                </a:solidFill>
              </a:rPr>
              <a:t> </a:t>
            </a:r>
            <a:r>
              <a:rPr lang="sl-SI" sz="2000" b="0" dirty="0">
                <a:solidFill>
                  <a:schemeClr val="accent1">
                    <a:lumMod val="75000"/>
                  </a:schemeClr>
                </a:solidFill>
              </a:rPr>
              <a:t>• </a:t>
            </a:r>
            <a:r>
              <a:rPr lang="pl-PL" sz="2000" b="0" dirty="0">
                <a:solidFill>
                  <a:schemeClr val="accent1">
                    <a:lumMod val="75000"/>
                  </a:schemeClr>
                </a:solidFill>
              </a:rPr>
              <a:t>osebo JE smiselno predstaviti pri rehabilitacijski komisiji ZRSZ (vloga za pridobitev statusa invalida/pravice do zaposlitvene rehabilitacije po ZZRZI)</a:t>
            </a:r>
          </a:p>
          <a:p>
            <a:pPr marL="457200" indent="-457200">
              <a:buFont typeface="+mj-lt"/>
              <a:buAutoNum type="arabicPeriod"/>
            </a:pPr>
            <a:r>
              <a:rPr lang="sl-SI" sz="2000" b="0" dirty="0">
                <a:solidFill>
                  <a:schemeClr val="tx1"/>
                </a:solidFill>
              </a:rPr>
              <a:t>Opombe: </a:t>
            </a:r>
            <a:r>
              <a:rPr lang="sl-SI" sz="2000" b="0" dirty="0">
                <a:solidFill>
                  <a:schemeClr val="accent1">
                    <a:lumMod val="75000"/>
                  </a:schemeClr>
                </a:solidFill>
              </a:rPr>
              <a:t>Potrebna je prednostna obravnava zaradi motiviranosti osebe, socialnih okoliščin in objektiviziranih zdravstvenih težav</a:t>
            </a:r>
            <a:r>
              <a:rPr lang="sl-SI" sz="2000" b="0" dirty="0">
                <a:solidFill>
                  <a:srgbClr val="C00000"/>
                </a:solidFill>
              </a:rPr>
              <a:t>.</a:t>
            </a:r>
            <a:endParaRPr lang="sl-SI" sz="2000" b="0" dirty="0">
              <a:solidFill>
                <a:schemeClr val="tx1"/>
              </a:solidFill>
            </a:endParaRP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1696825" y="173515"/>
            <a:ext cx="8554394" cy="703175"/>
          </a:xfrm>
        </p:spPr>
        <p:txBody>
          <a:bodyPr/>
          <a:lstStyle/>
          <a:p>
            <a:pPr algn="ctr"/>
            <a:r>
              <a:rPr lang="sl-SI" sz="2800" dirty="0">
                <a:solidFill>
                  <a:schemeClr val="tx1"/>
                </a:solidFill>
              </a:rPr>
              <a:t>ZDRAVSTVENO ZAPOSLITVENO SVETOVANJE</a:t>
            </a:r>
            <a:br>
              <a:rPr lang="sl-SI" sz="2800" dirty="0">
                <a:solidFill>
                  <a:schemeClr val="tx1"/>
                </a:solidFill>
              </a:rPr>
            </a:br>
            <a:r>
              <a:rPr lang="sl-SI" dirty="0">
                <a:solidFill>
                  <a:schemeClr val="tx1"/>
                </a:solidFill>
              </a:rPr>
              <a:t>Primer 3 izpolnjenega obrazca po opravljeni zdravstveno zaposlitveni obravnavi</a:t>
            </a:r>
            <a:endParaRPr lang="sl-SI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270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4">
            <a:extLst>
              <a:ext uri="{FF2B5EF4-FFF2-40B4-BE49-F238E27FC236}">
                <a16:creationId xmlns:a16="http://schemas.microsoft.com/office/drawing/2014/main" id="{716792B8-DE68-42C5-A712-BA1635E34323}"/>
              </a:ext>
            </a:extLst>
          </p:cNvPr>
          <p:cNvSpPr txBox="1">
            <a:spLocks noChangeArrowheads="1"/>
          </p:cNvSpPr>
          <p:nvPr/>
        </p:nvSpPr>
        <p:spPr>
          <a:xfrm>
            <a:off x="3255388" y="4446980"/>
            <a:ext cx="3004010" cy="53979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sl-SI" altLang="sl-SI" sz="2000" b="1" dirty="0">
                <a:solidFill>
                  <a:schemeClr val="bg1"/>
                </a:solidFill>
              </a:rPr>
              <a:t>Celje, 5. december 2019</a:t>
            </a:r>
            <a:endParaRPr lang="sv-SE" altLang="sl-SI" sz="2000" b="1" dirty="0">
              <a:solidFill>
                <a:schemeClr val="bg1"/>
              </a:solidFill>
            </a:endParaRPr>
          </a:p>
          <a:p>
            <a:endParaRPr lang="sl-SI" altLang="sl-SI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41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vsebine 1"/>
          <p:cNvSpPr>
            <a:spLocks noGrp="1"/>
          </p:cNvSpPr>
          <p:nvPr>
            <p:ph idx="1"/>
          </p:nvPr>
        </p:nvSpPr>
        <p:spPr>
          <a:xfrm>
            <a:off x="1928174" y="1558171"/>
            <a:ext cx="9497113" cy="4918917"/>
          </a:xfrm>
        </p:spPr>
        <p:txBody>
          <a:bodyPr>
            <a:noAutofit/>
          </a:bodyPr>
          <a:lstStyle/>
          <a:p>
            <a:r>
              <a:rPr lang="sl-SI" sz="2400" b="0" dirty="0">
                <a:solidFill>
                  <a:schemeClr val="tx1"/>
                </a:solidFill>
              </a:rPr>
              <a:t>Invalid oziroma invalidka (v nadaljnjem besedilu: invalid) je oseba, ki pridobi status invalida po tem zakonu ali po drugih predpisih, in oseba, pri kateri so z odločbo pristojnega organa ugotovljene trajne posledice telesne ali duševne okvare ali bolezni in ima zato bistveno manjše možnosti, da se zaposli ali ohrani zaposlitev ali v zaposlitvi napreduje.</a:t>
            </a:r>
          </a:p>
          <a:p>
            <a:r>
              <a:rPr lang="sl-SI" sz="2400" b="0" dirty="0">
                <a:solidFill>
                  <a:schemeClr val="tx1"/>
                </a:solidFill>
              </a:rPr>
              <a:t>Invalid je brezposelna oseba, prijavljena na ZRSZ ali zaposlena oseba pod določenimi pogoji (10. člen ZZRZI).</a:t>
            </a:r>
          </a:p>
          <a:p>
            <a:r>
              <a:rPr lang="sl-SI" sz="2400" b="0" dirty="0">
                <a:solidFill>
                  <a:schemeClr val="tx1"/>
                </a:solidFill>
              </a:rPr>
              <a:t>Zaposlitvena rehabilitacija so storitve, ki se izvajajo s ciljem, da se invalid usposobi za ustrezno delo, se zaposli, zaposlitev zadrži in v njej napreduje ali spremeni svojo poklicno kariero. </a:t>
            </a:r>
          </a:p>
          <a:p>
            <a:endParaRPr lang="sl-SI" sz="2400" b="0" dirty="0">
              <a:solidFill>
                <a:schemeClr val="tx1"/>
              </a:solidFill>
            </a:endParaRP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2160721" y="422459"/>
            <a:ext cx="7870558" cy="818977"/>
          </a:xfrm>
        </p:spPr>
        <p:txBody>
          <a:bodyPr/>
          <a:lstStyle/>
          <a:p>
            <a:pPr algn="ctr"/>
            <a:r>
              <a:rPr lang="sl-SI" sz="2800" dirty="0">
                <a:solidFill>
                  <a:schemeClr val="tx1"/>
                </a:solidFill>
              </a:rPr>
              <a:t>INVALIDNOST PO ZZRZI</a:t>
            </a:r>
          </a:p>
        </p:txBody>
      </p:sp>
    </p:spTree>
    <p:extLst>
      <p:ext uri="{BB962C8B-B14F-4D97-AF65-F5344CB8AC3E}">
        <p14:creationId xmlns:p14="http://schemas.microsoft.com/office/powerpoint/2010/main" val="1543899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vsebine 1"/>
          <p:cNvSpPr>
            <a:spLocks noGrp="1"/>
          </p:cNvSpPr>
          <p:nvPr>
            <p:ph idx="1"/>
          </p:nvPr>
        </p:nvSpPr>
        <p:spPr>
          <a:xfrm>
            <a:off x="1928174" y="1558171"/>
            <a:ext cx="9497113" cy="4918917"/>
          </a:xfrm>
        </p:spPr>
        <p:txBody>
          <a:bodyPr>
            <a:noAutofit/>
          </a:bodyPr>
          <a:lstStyle/>
          <a:p>
            <a:r>
              <a:rPr lang="sl-SI" sz="2400" b="0" dirty="0">
                <a:solidFill>
                  <a:schemeClr val="tx1"/>
                </a:solidFill>
              </a:rPr>
              <a:t>Pravne podlage</a:t>
            </a:r>
          </a:p>
          <a:p>
            <a:r>
              <a:rPr lang="sl-SI" sz="2400" b="0" dirty="0">
                <a:solidFill>
                  <a:schemeClr val="tx1"/>
                </a:solidFill>
              </a:rPr>
              <a:t>- Zakon o zaposlitveni rehabilitaciji in zaposlovanju invalidov (ZZRZI-NPB7) – ZZRZI (Ur. list RS št. 16/07 z dopolnitvami)</a:t>
            </a:r>
          </a:p>
          <a:p>
            <a:endParaRPr lang="sl-SI" sz="2400" b="0" dirty="0">
              <a:solidFill>
                <a:schemeClr val="tx1"/>
              </a:solidFill>
            </a:endParaRPr>
          </a:p>
          <a:p>
            <a:r>
              <a:rPr lang="sl-SI" sz="2400" b="0" dirty="0">
                <a:solidFill>
                  <a:schemeClr val="tx1"/>
                </a:solidFill>
              </a:rPr>
              <a:t>- Pravilnik o merilih in postopku za pridobitev statusa invalida, za priznanje pravice do zaposlitvene rehabilitacije in za ocenjevanje zaposlitvenih možnosti invalidov ter o delu rehabilitacijskih komisij (Ur. list RS 117/05)</a:t>
            </a:r>
          </a:p>
          <a:p>
            <a:endParaRPr lang="sl-SI" sz="2400" b="0" dirty="0">
              <a:solidFill>
                <a:schemeClr val="tx1"/>
              </a:solidFill>
            </a:endParaRP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2380661" y="380911"/>
            <a:ext cx="7870558" cy="818977"/>
          </a:xfrm>
        </p:spPr>
        <p:txBody>
          <a:bodyPr/>
          <a:lstStyle/>
          <a:p>
            <a:pPr algn="ctr"/>
            <a:r>
              <a:rPr lang="sl-SI" sz="2800" dirty="0">
                <a:solidFill>
                  <a:schemeClr val="tx1"/>
                </a:solidFill>
              </a:rPr>
              <a:t>OCENJEVANJE INVALIDNOSTI NA ZRSZ </a:t>
            </a:r>
          </a:p>
        </p:txBody>
      </p:sp>
    </p:spTree>
    <p:extLst>
      <p:ext uri="{BB962C8B-B14F-4D97-AF65-F5344CB8AC3E}">
        <p14:creationId xmlns:p14="http://schemas.microsoft.com/office/powerpoint/2010/main" val="3509315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vsebine 1"/>
          <p:cNvSpPr>
            <a:spLocks noGrp="1"/>
          </p:cNvSpPr>
          <p:nvPr>
            <p:ph idx="1"/>
          </p:nvPr>
        </p:nvSpPr>
        <p:spPr>
          <a:xfrm>
            <a:off x="1928174" y="1558171"/>
            <a:ext cx="9497113" cy="4918917"/>
          </a:xfrm>
        </p:spPr>
        <p:txBody>
          <a:bodyPr>
            <a:noAutofit/>
          </a:bodyPr>
          <a:lstStyle/>
          <a:p>
            <a:r>
              <a:rPr lang="sl-SI" sz="2400" b="0" dirty="0">
                <a:solidFill>
                  <a:schemeClr val="tx1"/>
                </a:solidFill>
              </a:rPr>
              <a:t>Ocenjevanje in kodiranje telesnih in duševnih funkcij ter stopnja okvare funkcioniranja na način, kot ga opredeljuje mednarodna klasifikacija funkcioniranja, invalidnosti in zdravja (MKF).</a:t>
            </a:r>
          </a:p>
          <a:p>
            <a:r>
              <a:rPr lang="sl-SI" sz="2400" b="0" dirty="0">
                <a:solidFill>
                  <a:schemeClr val="tx1"/>
                </a:solidFill>
              </a:rPr>
              <a:t>Podatki, ki vplivajo na invalidnost: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b="0" dirty="0">
                <a:solidFill>
                  <a:schemeClr val="tx1"/>
                </a:solidFill>
              </a:rPr>
              <a:t>Medicinski 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b="0" dirty="0">
                <a:solidFill>
                  <a:schemeClr val="tx1"/>
                </a:solidFill>
              </a:rPr>
              <a:t>Izobrazbeni   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b="0" dirty="0">
                <a:solidFill>
                  <a:schemeClr val="tx1"/>
                </a:solidFill>
              </a:rPr>
              <a:t>Psihološki 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b="0" dirty="0">
                <a:solidFill>
                  <a:schemeClr val="tx1"/>
                </a:solidFill>
              </a:rPr>
              <a:t>Zaposlitveni 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b="0" dirty="0">
                <a:solidFill>
                  <a:schemeClr val="tx1"/>
                </a:solidFill>
              </a:rPr>
              <a:t>Socialno - ekonomski 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b="0" dirty="0" err="1">
                <a:solidFill>
                  <a:schemeClr val="tx1"/>
                </a:solidFill>
              </a:rPr>
              <a:t>Okoljski</a:t>
            </a:r>
            <a:endParaRPr lang="sl-SI" sz="2400" b="0" dirty="0">
              <a:solidFill>
                <a:schemeClr val="tx1"/>
              </a:solidFill>
            </a:endParaRPr>
          </a:p>
          <a:p>
            <a:endParaRPr lang="sl-SI" sz="2400" b="0" dirty="0">
              <a:solidFill>
                <a:schemeClr val="tx1"/>
              </a:solidFill>
            </a:endParaRP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2380661" y="380911"/>
            <a:ext cx="7870558" cy="818977"/>
          </a:xfrm>
        </p:spPr>
        <p:txBody>
          <a:bodyPr/>
          <a:lstStyle/>
          <a:p>
            <a:pPr algn="ctr"/>
            <a:r>
              <a:rPr lang="sl-SI" sz="2800" dirty="0">
                <a:solidFill>
                  <a:schemeClr val="tx1"/>
                </a:solidFill>
              </a:rPr>
              <a:t>TEMELJ OCENJEVANJA INVALIDNOSTI</a:t>
            </a:r>
          </a:p>
        </p:txBody>
      </p:sp>
    </p:spTree>
    <p:extLst>
      <p:ext uri="{BB962C8B-B14F-4D97-AF65-F5344CB8AC3E}">
        <p14:creationId xmlns:p14="http://schemas.microsoft.com/office/powerpoint/2010/main" val="3464180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vsebine 1"/>
          <p:cNvSpPr>
            <a:spLocks noGrp="1"/>
          </p:cNvSpPr>
          <p:nvPr>
            <p:ph idx="1"/>
          </p:nvPr>
        </p:nvSpPr>
        <p:spPr>
          <a:xfrm>
            <a:off x="1621410" y="1558171"/>
            <a:ext cx="9888718" cy="4918917"/>
          </a:xfrm>
        </p:spPr>
        <p:txBody>
          <a:bodyPr>
            <a:noAutofit/>
          </a:bodyPr>
          <a:lstStyle/>
          <a:p>
            <a:pPr algn="l"/>
            <a:r>
              <a:rPr lang="sl-SI" sz="2400" b="0" dirty="0">
                <a:solidFill>
                  <a:schemeClr val="tx1"/>
                </a:solidFill>
              </a:rPr>
              <a:t>				Vloga osebe</a:t>
            </a:r>
          </a:p>
          <a:p>
            <a:r>
              <a:rPr lang="sl-SI" sz="2400" b="0" dirty="0">
                <a:solidFill>
                  <a:schemeClr val="tx1"/>
                </a:solidFill>
              </a:rPr>
              <a:t>				</a:t>
            </a:r>
            <a:endParaRPr lang="sl-SI" sz="2400" dirty="0"/>
          </a:p>
          <a:p>
            <a:pPr algn="ctr"/>
            <a:r>
              <a:rPr lang="sl-SI" sz="2400" b="0" dirty="0">
                <a:solidFill>
                  <a:schemeClr val="tx1"/>
                </a:solidFill>
              </a:rPr>
              <a:t>Rehabilitacijski svetovalec  </a:t>
            </a:r>
            <a:r>
              <a:rPr lang="sl-SI" sz="2400" dirty="0"/>
              <a:t>↔</a:t>
            </a:r>
            <a:r>
              <a:rPr lang="sl-SI" sz="2400" b="0" dirty="0">
                <a:solidFill>
                  <a:schemeClr val="tx1"/>
                </a:solidFill>
              </a:rPr>
              <a:t> Izvajalec zaposlitvene rehabilitacije </a:t>
            </a:r>
          </a:p>
          <a:p>
            <a:pPr algn="ctr"/>
            <a:r>
              <a:rPr lang="sl-SI" sz="2400" b="0" dirty="0">
                <a:solidFill>
                  <a:schemeClr val="tx1"/>
                </a:solidFill>
              </a:rPr>
              <a:t>				(predhodno mnenje)</a:t>
            </a:r>
          </a:p>
          <a:p>
            <a:r>
              <a:rPr lang="sl-SI" sz="2400" b="0" dirty="0">
                <a:solidFill>
                  <a:schemeClr val="tx1"/>
                </a:solidFill>
              </a:rPr>
              <a:t>				</a:t>
            </a:r>
            <a:endParaRPr lang="sl-SI" sz="2400" dirty="0"/>
          </a:p>
          <a:p>
            <a:r>
              <a:rPr lang="sl-SI" sz="2400" b="0" dirty="0">
                <a:solidFill>
                  <a:schemeClr val="tx1"/>
                </a:solidFill>
              </a:rPr>
              <a:t>			Predsednik rehabilitacijske komisije</a:t>
            </a:r>
          </a:p>
          <a:p>
            <a:r>
              <a:rPr lang="sl-SI" sz="2400" b="0" dirty="0">
                <a:solidFill>
                  <a:schemeClr val="tx1"/>
                </a:solidFill>
              </a:rPr>
              <a:t>				</a:t>
            </a:r>
            <a:r>
              <a:rPr lang="sl-SI" sz="2400" dirty="0"/>
              <a:t>         ↓</a:t>
            </a:r>
          </a:p>
          <a:p>
            <a:pPr algn="ctr"/>
            <a:r>
              <a:rPr lang="sl-SI" sz="2400" b="0" dirty="0">
                <a:solidFill>
                  <a:schemeClr val="tx1"/>
                </a:solidFill>
              </a:rPr>
              <a:t>Zasedanje in mnenje rehabilitacijske komisije</a:t>
            </a:r>
          </a:p>
          <a:p>
            <a:r>
              <a:rPr lang="sl-SI" sz="2400" b="0" dirty="0">
                <a:solidFill>
                  <a:schemeClr val="tx1"/>
                </a:solidFill>
              </a:rPr>
              <a:t>				        </a:t>
            </a:r>
            <a:r>
              <a:rPr lang="sl-SI" sz="2400" dirty="0"/>
              <a:t> ↓</a:t>
            </a:r>
          </a:p>
          <a:p>
            <a:pPr algn="ctr"/>
            <a:r>
              <a:rPr lang="sl-SI" sz="2400" b="0" dirty="0">
                <a:solidFill>
                  <a:schemeClr val="tx1"/>
                </a:solidFill>
              </a:rPr>
              <a:t>Odločba ZRSZ o pridobitvi statusa invalida po ZZRZI</a:t>
            </a:r>
          </a:p>
          <a:p>
            <a:pPr algn="l"/>
            <a:r>
              <a:rPr lang="sl-SI" sz="2400" b="0" dirty="0">
                <a:solidFill>
                  <a:schemeClr val="tx1"/>
                </a:solidFill>
              </a:rPr>
              <a:t>			       Možnost pritožbe</a:t>
            </a:r>
          </a:p>
          <a:p>
            <a:endParaRPr lang="sl-SI" sz="2400" b="0" dirty="0">
              <a:solidFill>
                <a:schemeClr val="tx1"/>
              </a:solidFill>
            </a:endParaRP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2380661" y="380911"/>
            <a:ext cx="7870558" cy="818977"/>
          </a:xfrm>
        </p:spPr>
        <p:txBody>
          <a:bodyPr/>
          <a:lstStyle/>
          <a:p>
            <a:pPr algn="ctr"/>
            <a:r>
              <a:rPr lang="sl-SI" sz="2800" dirty="0">
                <a:solidFill>
                  <a:schemeClr val="tx1"/>
                </a:solidFill>
              </a:rPr>
              <a:t>POSTOPEK OCENJEVANJA INVALIDNOSTI</a:t>
            </a:r>
          </a:p>
        </p:txBody>
      </p:sp>
      <p:cxnSp>
        <p:nvCxnSpPr>
          <p:cNvPr id="5" name="Raven puščični povezovalnik 4">
            <a:extLst>
              <a:ext uri="{FF2B5EF4-FFF2-40B4-BE49-F238E27FC236}">
                <a16:creationId xmlns:a16="http://schemas.microsoft.com/office/drawing/2014/main" id="{F69A9007-E295-417C-9CAB-CFDB9F688D93}"/>
              </a:ext>
            </a:extLst>
          </p:cNvPr>
          <p:cNvCxnSpPr>
            <a:cxnSpLocks/>
          </p:cNvCxnSpPr>
          <p:nvPr/>
        </p:nvCxnSpPr>
        <p:spPr>
          <a:xfrm flipH="1" flipV="1">
            <a:off x="4468306" y="2836683"/>
            <a:ext cx="707009" cy="980388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Raven puščični povezovalnik 7">
            <a:extLst>
              <a:ext uri="{FF2B5EF4-FFF2-40B4-BE49-F238E27FC236}">
                <a16:creationId xmlns:a16="http://schemas.microsoft.com/office/drawing/2014/main" id="{79FE6B0B-C1A2-4117-9F18-F7E9B4506ECB}"/>
              </a:ext>
            </a:extLst>
          </p:cNvPr>
          <p:cNvCxnSpPr>
            <a:cxnSpLocks/>
          </p:cNvCxnSpPr>
          <p:nvPr/>
        </p:nvCxnSpPr>
        <p:spPr>
          <a:xfrm>
            <a:off x="4958499" y="2828041"/>
            <a:ext cx="727434" cy="960749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Raven puščični povezovalnik 5">
            <a:extLst>
              <a:ext uri="{FF2B5EF4-FFF2-40B4-BE49-F238E27FC236}">
                <a16:creationId xmlns:a16="http://schemas.microsoft.com/office/drawing/2014/main" id="{3639A462-E8F1-480C-94D9-FDEF3787FD75}"/>
              </a:ext>
            </a:extLst>
          </p:cNvPr>
          <p:cNvCxnSpPr/>
          <p:nvPr/>
        </p:nvCxnSpPr>
        <p:spPr>
          <a:xfrm flipH="1">
            <a:off x="4468306" y="1847654"/>
            <a:ext cx="1480007" cy="6127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8074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3CD04B11-8AF8-46C0-9080-56835A44A3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4677702"/>
              </p:ext>
            </p:extLst>
          </p:nvPr>
        </p:nvGraphicFramePr>
        <p:xfrm>
          <a:off x="3134806" y="2416012"/>
          <a:ext cx="7011987" cy="34945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37329">
                  <a:extLst>
                    <a:ext uri="{9D8B030D-6E8A-4147-A177-3AD203B41FA5}">
                      <a16:colId xmlns:a16="http://schemas.microsoft.com/office/drawing/2014/main" val="304445397"/>
                    </a:ext>
                  </a:extLst>
                </a:gridCol>
                <a:gridCol w="2337329">
                  <a:extLst>
                    <a:ext uri="{9D8B030D-6E8A-4147-A177-3AD203B41FA5}">
                      <a16:colId xmlns:a16="http://schemas.microsoft.com/office/drawing/2014/main" val="3535252603"/>
                    </a:ext>
                  </a:extLst>
                </a:gridCol>
                <a:gridCol w="2337329">
                  <a:extLst>
                    <a:ext uri="{9D8B030D-6E8A-4147-A177-3AD203B41FA5}">
                      <a16:colId xmlns:a16="http://schemas.microsoft.com/office/drawing/2014/main" val="2187846619"/>
                    </a:ext>
                  </a:extLst>
                </a:gridCol>
              </a:tblGrid>
              <a:tr h="8939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STOPNJA TEŽAV IN OVIR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KVANTITATIVNA LESTVICA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STOPNJA INVALIDNOSTI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25795282"/>
                  </a:ext>
                </a:extLst>
              </a:tr>
              <a:tr h="5201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Ni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 – 4%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75567767"/>
                  </a:ext>
                </a:extLst>
              </a:tr>
              <a:tr h="5201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Majhne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 – 24%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83177505"/>
                  </a:ext>
                </a:extLst>
              </a:tr>
              <a:tr h="5201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Zmerne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 – 49%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532437"/>
                  </a:ext>
                </a:extLst>
              </a:tr>
              <a:tr h="5201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Velike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 – 95%</a:t>
                      </a:r>
                      <a:endParaRPr lang="sl-SI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308409"/>
                  </a:ext>
                </a:extLst>
              </a:tr>
              <a:tr h="5201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Popolne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96 – 100%</a:t>
                      </a:r>
                      <a:endParaRPr lang="sl-SI" sz="2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2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sl-SI" sz="2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2521324"/>
                  </a:ext>
                </a:extLst>
              </a:tr>
            </a:tbl>
          </a:graphicData>
        </a:graphic>
      </p:graphicFrame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2705520" y="1135055"/>
            <a:ext cx="7870558" cy="818977"/>
          </a:xfrm>
        </p:spPr>
        <p:txBody>
          <a:bodyPr/>
          <a:lstStyle/>
          <a:p>
            <a:pPr algn="ctr"/>
            <a:r>
              <a:rPr lang="sl-SI" sz="2800" dirty="0">
                <a:solidFill>
                  <a:schemeClr val="tx1"/>
                </a:solidFill>
              </a:rPr>
              <a:t>STOPNJE INVALIDNOSTI IN STATUS INVALIDA </a:t>
            </a:r>
          </a:p>
        </p:txBody>
      </p:sp>
    </p:spTree>
    <p:extLst>
      <p:ext uri="{BB962C8B-B14F-4D97-AF65-F5344CB8AC3E}">
        <p14:creationId xmlns:p14="http://schemas.microsoft.com/office/powerpoint/2010/main" val="1323785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vsebine 1"/>
          <p:cNvSpPr>
            <a:spLocks noGrp="1"/>
          </p:cNvSpPr>
          <p:nvPr>
            <p:ph idx="1"/>
          </p:nvPr>
        </p:nvSpPr>
        <p:spPr>
          <a:xfrm>
            <a:off x="1928174" y="1558171"/>
            <a:ext cx="9497113" cy="4918917"/>
          </a:xfrm>
        </p:spPr>
        <p:txBody>
          <a:bodyPr>
            <a:noAutofit/>
          </a:bodyPr>
          <a:lstStyle/>
          <a:p>
            <a:r>
              <a:rPr lang="sl-SI" sz="2400" b="0" dirty="0">
                <a:solidFill>
                  <a:schemeClr val="tx1"/>
                </a:solidFill>
              </a:rPr>
              <a:t>Pravica invalida po ZZRZI  do zaposlitvene rehabilitacije: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b="0" dirty="0">
                <a:solidFill>
                  <a:schemeClr val="tx1"/>
                </a:solidFill>
              </a:rPr>
              <a:t>Mnenje rehabilitacijske komisije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b="0" dirty="0">
                <a:solidFill>
                  <a:schemeClr val="tx1"/>
                </a:solidFill>
              </a:rPr>
              <a:t>Upošteva se vrsta in stopnja težav in ovir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400" b="0" dirty="0">
                <a:solidFill>
                  <a:schemeClr val="tx1"/>
                </a:solidFill>
              </a:rPr>
              <a:t>Pravica do posameznih storitev zaposlitvene rehabilitacije (standardi storitev zaposlitvene rehabilitacije)</a:t>
            </a:r>
          </a:p>
          <a:p>
            <a:endParaRPr lang="sl-SI" sz="2400" b="0" dirty="0">
              <a:solidFill>
                <a:schemeClr val="tx1"/>
              </a:solidFill>
            </a:endParaRPr>
          </a:p>
          <a:p>
            <a:r>
              <a:rPr lang="sl-SI" sz="2400" b="0" dirty="0">
                <a:solidFill>
                  <a:schemeClr val="tx1"/>
                </a:solidFill>
              </a:rPr>
              <a:t>Odločba ZRSZ o pravici do poklicne rehabilitacije, rehabilitacijski načrt, izvedba zaposlitvene rehabilitacije, ocena zaposlitvenih možnosti.</a:t>
            </a:r>
          </a:p>
          <a:p>
            <a:endParaRPr lang="sl-SI" sz="2400" b="0" dirty="0">
              <a:solidFill>
                <a:schemeClr val="tx1"/>
              </a:solidFill>
            </a:endParaRP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2380661" y="380911"/>
            <a:ext cx="7870558" cy="818977"/>
          </a:xfrm>
        </p:spPr>
        <p:txBody>
          <a:bodyPr/>
          <a:lstStyle/>
          <a:p>
            <a:pPr algn="ctr"/>
            <a:r>
              <a:rPr lang="sl-SI" sz="2800" dirty="0">
                <a:solidFill>
                  <a:schemeClr val="tx1"/>
                </a:solidFill>
              </a:rPr>
              <a:t>PRAVICA DO ZAPOSLITVENE REHABILITACIJE</a:t>
            </a:r>
          </a:p>
        </p:txBody>
      </p:sp>
    </p:spTree>
    <p:extLst>
      <p:ext uri="{BB962C8B-B14F-4D97-AF65-F5344CB8AC3E}">
        <p14:creationId xmlns:p14="http://schemas.microsoft.com/office/powerpoint/2010/main" val="2021134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vsebine 1"/>
          <p:cNvSpPr>
            <a:spLocks noGrp="1"/>
          </p:cNvSpPr>
          <p:nvPr>
            <p:ph idx="1"/>
          </p:nvPr>
        </p:nvSpPr>
        <p:spPr>
          <a:xfrm>
            <a:off x="1928174" y="2177593"/>
            <a:ext cx="10263826" cy="4081805"/>
          </a:xfrm>
        </p:spPr>
        <p:txBody>
          <a:bodyPr>
            <a:noAutofit/>
          </a:bodyPr>
          <a:lstStyle/>
          <a:p>
            <a:endParaRPr lang="sl-SI" sz="2400" b="0" dirty="0">
              <a:solidFill>
                <a:schemeClr val="tx1"/>
              </a:solidFill>
            </a:endParaRPr>
          </a:p>
          <a:p>
            <a:r>
              <a:rPr lang="sl-SI" sz="2400" b="0" dirty="0">
                <a:solidFill>
                  <a:schemeClr val="tx1"/>
                </a:solidFill>
              </a:rPr>
              <a:t>Invalid je  nezaposljiv                                   Program socialne vključenosti</a:t>
            </a:r>
          </a:p>
          <a:p>
            <a:endParaRPr lang="sl-SI" sz="2400" b="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l-SI" sz="2400" b="0" dirty="0">
                <a:solidFill>
                  <a:schemeClr val="tx1"/>
                </a:solidFill>
              </a:rPr>
              <a:t>Invalid je zaposljiv</a:t>
            </a:r>
          </a:p>
          <a:p>
            <a:pPr algn="l"/>
            <a:r>
              <a:rPr lang="sl-SI" sz="2400" b="0" dirty="0">
                <a:solidFill>
                  <a:schemeClr val="tx1"/>
                </a:solidFill>
              </a:rPr>
              <a:t>								Trg dela</a:t>
            </a:r>
          </a:p>
          <a:p>
            <a:pPr algn="l"/>
            <a:r>
              <a:rPr lang="sl-SI" sz="2400" b="0" dirty="0">
                <a:solidFill>
                  <a:schemeClr val="tx1"/>
                </a:solidFill>
              </a:rPr>
              <a:t>                                                                                                            Primerno DM</a:t>
            </a:r>
          </a:p>
          <a:p>
            <a:pPr algn="l"/>
            <a:r>
              <a:rPr lang="sl-SI" sz="2400" b="0" dirty="0">
                <a:solidFill>
                  <a:schemeClr val="tx1"/>
                </a:solidFill>
              </a:rPr>
              <a:t>								Invalidsko podjetje</a:t>
            </a:r>
          </a:p>
          <a:p>
            <a:pPr algn="l"/>
            <a:r>
              <a:rPr lang="sl-SI" sz="2400" b="0" dirty="0">
                <a:solidFill>
                  <a:schemeClr val="tx1"/>
                </a:solidFill>
              </a:rPr>
              <a:t>                                                                                                           Podporna zaposlitev </a:t>
            </a:r>
          </a:p>
          <a:p>
            <a:pPr algn="l"/>
            <a:r>
              <a:rPr lang="sl-SI" sz="2400" b="0" dirty="0">
                <a:solidFill>
                  <a:schemeClr val="tx1"/>
                </a:solidFill>
              </a:rPr>
              <a:t> 								Zaščitna zaposlitev</a:t>
            </a:r>
          </a:p>
          <a:p>
            <a:endParaRPr lang="sl-SI" sz="2400" b="0" dirty="0">
              <a:solidFill>
                <a:schemeClr val="tx1"/>
              </a:solidFill>
            </a:endParaRP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2663465" y="1245493"/>
            <a:ext cx="7870558" cy="818977"/>
          </a:xfrm>
        </p:spPr>
        <p:txBody>
          <a:bodyPr/>
          <a:lstStyle/>
          <a:p>
            <a:pPr algn="ctr"/>
            <a:r>
              <a:rPr lang="sl-SI" sz="2800" dirty="0">
                <a:solidFill>
                  <a:schemeClr val="tx1"/>
                </a:solidFill>
              </a:rPr>
              <a:t>REZULTATI ZAPOSLITVENE REHABILITACIJE</a:t>
            </a:r>
          </a:p>
        </p:txBody>
      </p:sp>
      <p:cxnSp>
        <p:nvCxnSpPr>
          <p:cNvPr id="6" name="Raven puščični povezovalnik 5">
            <a:extLst>
              <a:ext uri="{FF2B5EF4-FFF2-40B4-BE49-F238E27FC236}">
                <a16:creationId xmlns:a16="http://schemas.microsoft.com/office/drawing/2014/main" id="{28E287EF-EB48-479B-AA54-146980FAB750}"/>
              </a:ext>
            </a:extLst>
          </p:cNvPr>
          <p:cNvCxnSpPr>
            <a:cxnSpLocks/>
          </p:cNvCxnSpPr>
          <p:nvPr/>
        </p:nvCxnSpPr>
        <p:spPr>
          <a:xfrm>
            <a:off x="4793530" y="2809188"/>
            <a:ext cx="2017336" cy="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Raven puščični povezovalnik 7">
            <a:extLst>
              <a:ext uri="{FF2B5EF4-FFF2-40B4-BE49-F238E27FC236}">
                <a16:creationId xmlns:a16="http://schemas.microsoft.com/office/drawing/2014/main" id="{730CB461-BB11-4880-8E83-41D2AE659323}"/>
              </a:ext>
            </a:extLst>
          </p:cNvPr>
          <p:cNvCxnSpPr>
            <a:cxnSpLocks/>
          </p:cNvCxnSpPr>
          <p:nvPr/>
        </p:nvCxnSpPr>
        <p:spPr>
          <a:xfrm>
            <a:off x="4355184" y="3677629"/>
            <a:ext cx="4911365" cy="446598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Raven puščični povezovalnik 10">
            <a:extLst>
              <a:ext uri="{FF2B5EF4-FFF2-40B4-BE49-F238E27FC236}">
                <a16:creationId xmlns:a16="http://schemas.microsoft.com/office/drawing/2014/main" id="{F749283C-E6C3-4CDE-A3A7-695D85BCC3E0}"/>
              </a:ext>
            </a:extLst>
          </p:cNvPr>
          <p:cNvCxnSpPr>
            <a:cxnSpLocks/>
          </p:cNvCxnSpPr>
          <p:nvPr/>
        </p:nvCxnSpPr>
        <p:spPr>
          <a:xfrm>
            <a:off x="4355184" y="3677629"/>
            <a:ext cx="4911365" cy="101574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Raven puščični povezovalnik 12">
            <a:extLst>
              <a:ext uri="{FF2B5EF4-FFF2-40B4-BE49-F238E27FC236}">
                <a16:creationId xmlns:a16="http://schemas.microsoft.com/office/drawing/2014/main" id="{B7AACDA3-B98E-4703-BF1D-8EA5BF69BA48}"/>
              </a:ext>
            </a:extLst>
          </p:cNvPr>
          <p:cNvCxnSpPr>
            <a:cxnSpLocks/>
          </p:cNvCxnSpPr>
          <p:nvPr/>
        </p:nvCxnSpPr>
        <p:spPr>
          <a:xfrm>
            <a:off x="4355182" y="3698252"/>
            <a:ext cx="4788816" cy="1324464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Raven puščični povezovalnik 16">
            <a:extLst>
              <a:ext uri="{FF2B5EF4-FFF2-40B4-BE49-F238E27FC236}">
                <a16:creationId xmlns:a16="http://schemas.microsoft.com/office/drawing/2014/main" id="{814BC475-DAAD-4C26-9D07-589899070D0F}"/>
              </a:ext>
            </a:extLst>
          </p:cNvPr>
          <p:cNvCxnSpPr/>
          <p:nvPr/>
        </p:nvCxnSpPr>
        <p:spPr>
          <a:xfrm>
            <a:off x="4374037" y="3699430"/>
            <a:ext cx="4788816" cy="18164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ven puščični povezovalnik 18">
            <a:extLst>
              <a:ext uri="{FF2B5EF4-FFF2-40B4-BE49-F238E27FC236}">
                <a16:creationId xmlns:a16="http://schemas.microsoft.com/office/drawing/2014/main" id="{6E6302FA-B6B6-4A84-8D05-7EB15E6635C4}"/>
              </a:ext>
            </a:extLst>
          </p:cNvPr>
          <p:cNvCxnSpPr/>
          <p:nvPr/>
        </p:nvCxnSpPr>
        <p:spPr>
          <a:xfrm>
            <a:off x="4374035" y="3668202"/>
            <a:ext cx="4788816" cy="21587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8523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vsebine 1"/>
          <p:cNvSpPr>
            <a:spLocks noGrp="1"/>
          </p:cNvSpPr>
          <p:nvPr>
            <p:ph idx="1"/>
          </p:nvPr>
        </p:nvSpPr>
        <p:spPr>
          <a:xfrm>
            <a:off x="1928174" y="1555425"/>
            <a:ext cx="9497113" cy="4468304"/>
          </a:xfrm>
        </p:spPr>
        <p:txBody>
          <a:bodyPr>
            <a:noAutofit/>
          </a:bodyPr>
          <a:lstStyle/>
          <a:p>
            <a:r>
              <a:rPr lang="sl-SI" sz="2400" b="0" dirty="0">
                <a:solidFill>
                  <a:schemeClr val="tx1"/>
                </a:solidFill>
              </a:rPr>
              <a:t>Obrazec ZZS-2</a:t>
            </a:r>
          </a:p>
          <a:p>
            <a:r>
              <a:rPr lang="sl-SI" sz="2400" b="0" dirty="0">
                <a:solidFill>
                  <a:schemeClr val="tx1"/>
                </a:solidFill>
              </a:rPr>
              <a:t>Datum: </a:t>
            </a:r>
          </a:p>
          <a:p>
            <a:endParaRPr lang="sl-SI" sz="900" b="0" dirty="0">
              <a:solidFill>
                <a:schemeClr val="tx1"/>
              </a:solidFill>
            </a:endParaRPr>
          </a:p>
          <a:p>
            <a:r>
              <a:rPr lang="sl-SI" sz="2400" dirty="0">
                <a:solidFill>
                  <a:schemeClr val="tx1"/>
                </a:solidFill>
              </a:rPr>
              <a:t>MNENJE ZDRAVNIKA SVETOVALCA</a:t>
            </a:r>
          </a:p>
          <a:p>
            <a:r>
              <a:rPr lang="sl-SI" sz="2400" b="0" dirty="0">
                <a:solidFill>
                  <a:schemeClr val="tx1"/>
                </a:solidFill>
              </a:rPr>
              <a:t>Priimek in ime brezposelne sobe:__________________________________</a:t>
            </a:r>
          </a:p>
          <a:p>
            <a:r>
              <a:rPr lang="sl-SI" sz="2400" b="0" dirty="0">
                <a:solidFill>
                  <a:schemeClr val="tx1"/>
                </a:solidFill>
              </a:rPr>
              <a:t>Rojen(-a) dne: ___________________________</a:t>
            </a:r>
          </a:p>
          <a:p>
            <a:endParaRPr lang="sl-SI" sz="2400" b="0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sl-SI" sz="2400" dirty="0">
                <a:solidFill>
                  <a:schemeClr val="tx1"/>
                </a:solidFill>
              </a:rPr>
              <a:t>Zastavljeni zaposlitveni cilji SO/NISO ustrezni glede na zdravstveno stanje (ustrezno izberite). V primeru neustreznosti zaposlitvenih ciljev, kaj je razlog temu?</a:t>
            </a:r>
          </a:p>
          <a:p>
            <a:endParaRPr lang="sl-SI" sz="2400" b="0" dirty="0">
              <a:solidFill>
                <a:schemeClr val="tx1"/>
              </a:solidFill>
            </a:endParaRP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2380661" y="380911"/>
            <a:ext cx="7870558" cy="818977"/>
          </a:xfrm>
        </p:spPr>
        <p:txBody>
          <a:bodyPr/>
          <a:lstStyle/>
          <a:p>
            <a:pPr algn="ctr"/>
            <a:r>
              <a:rPr lang="sl-SI" sz="2800" dirty="0">
                <a:solidFill>
                  <a:schemeClr val="tx1"/>
                </a:solidFill>
              </a:rPr>
              <a:t>ZDRAVSTVENO ZAPOSLITVENO SVETOVANJE</a:t>
            </a:r>
          </a:p>
        </p:txBody>
      </p:sp>
    </p:spTree>
    <p:extLst>
      <p:ext uri="{BB962C8B-B14F-4D97-AF65-F5344CB8AC3E}">
        <p14:creationId xmlns:p14="http://schemas.microsoft.com/office/powerpoint/2010/main" val="405068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pull/>
      </p:transition>
    </mc:Choice>
    <mc:Fallback xmlns="">
      <p:transition spd="slow">
        <p:pull/>
      </p:transition>
    </mc:Fallback>
  </mc:AlternateContent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</TotalTime>
  <Words>1457</Words>
  <Application>Microsoft Office PowerPoint</Application>
  <PresentationFormat>Širokozaslonsko</PresentationFormat>
  <Paragraphs>133</Paragraphs>
  <Slides>19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Officeova tema</vt:lpstr>
      <vt:lpstr>PowerPointova predstavitev</vt:lpstr>
      <vt:lpstr>INVALIDNOST PO ZZRZI</vt:lpstr>
      <vt:lpstr>OCENJEVANJE INVALIDNOSTI NA ZRSZ </vt:lpstr>
      <vt:lpstr>TEMELJ OCENJEVANJA INVALIDNOSTI</vt:lpstr>
      <vt:lpstr>POSTOPEK OCENJEVANJA INVALIDNOSTI</vt:lpstr>
      <vt:lpstr>STOPNJE INVALIDNOSTI IN STATUS INVALIDA </vt:lpstr>
      <vt:lpstr>PRAVICA DO ZAPOSLITVENE REHABILITACIJE</vt:lpstr>
      <vt:lpstr>REZULTATI ZAPOSLITVENE REHABILITACIJE</vt:lpstr>
      <vt:lpstr>ZDRAVSTVENO ZAPOSLITVENO SVETOVANJE</vt:lpstr>
      <vt:lpstr>ZDRAVSTVENO ZAPOSLITVENO SVETOVANJE</vt:lpstr>
      <vt:lpstr>ZDRAVSTVENO ZAPOSLITVENO SVETOVANJE</vt:lpstr>
      <vt:lpstr>ZDRAVSTVENO ZAPOSLITVENO SVETOVANJE</vt:lpstr>
      <vt:lpstr>ZDRAVSTVENO ZAPOSLITVENO SVETOVANJE</vt:lpstr>
      <vt:lpstr>ZDRAVSTVENO ZAPOSLITVENO SVETOVANJE</vt:lpstr>
      <vt:lpstr>ZDRAVSTVENO ZAPOSLITVENO SVETOVANJE</vt:lpstr>
      <vt:lpstr>ZDRAVSTVENO ZAPOSLITVENO SVETOVANJE Primer 1 izpolnjenega obrazca po opravljeni zdravstveno zaposlitveni obravnavi</vt:lpstr>
      <vt:lpstr>ZDRAVSTVENO ZAPOSLITVENO SVETOVANJE Primer 2 izpolnjenega obrazca po opravljeni zdravstveno zaposlitveni obravnavi</vt:lpstr>
      <vt:lpstr>ZDRAVSTVENO ZAPOSLITVENO SVETOVANJE Primer 3 izpolnjenega obrazca po opravljeni zdravstveno zaposlitveni obravnavi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Štefan Matjašič</dc:creator>
  <cp:lastModifiedBy>Primoz Boznik</cp:lastModifiedBy>
  <cp:revision>43</cp:revision>
  <dcterms:created xsi:type="dcterms:W3CDTF">2017-08-23T09:20:20Z</dcterms:created>
  <dcterms:modified xsi:type="dcterms:W3CDTF">2019-12-05T05:37:47Z</dcterms:modified>
</cp:coreProperties>
</file>